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5"/>
  </p:notesMasterIdLst>
  <p:sldIdLst>
    <p:sldId id="790" r:id="rId4"/>
    <p:sldId id="846" r:id="rId5"/>
    <p:sldId id="845" r:id="rId6"/>
    <p:sldId id="397" r:id="rId7"/>
    <p:sldId id="486" r:id="rId8"/>
    <p:sldId id="464" r:id="rId9"/>
    <p:sldId id="779" r:id="rId10"/>
    <p:sldId id="792" r:id="rId11"/>
    <p:sldId id="822" r:id="rId12"/>
    <p:sldId id="490" r:id="rId13"/>
    <p:sldId id="780" r:id="rId14"/>
    <p:sldId id="828" r:id="rId15"/>
    <p:sldId id="830" r:id="rId16"/>
    <p:sldId id="831" r:id="rId17"/>
    <p:sldId id="832" r:id="rId18"/>
    <p:sldId id="834" r:id="rId19"/>
    <p:sldId id="835" r:id="rId20"/>
    <p:sldId id="836" r:id="rId21"/>
    <p:sldId id="837" r:id="rId22"/>
    <p:sldId id="839" r:id="rId23"/>
    <p:sldId id="840" r:id="rId24"/>
    <p:sldId id="841" r:id="rId25"/>
    <p:sldId id="844" r:id="rId26"/>
    <p:sldId id="842" r:id="rId27"/>
    <p:sldId id="843" r:id="rId28"/>
    <p:sldId id="488" r:id="rId29"/>
    <p:sldId id="390" r:id="rId30"/>
    <p:sldId id="391" r:id="rId31"/>
    <p:sldId id="847" r:id="rId32"/>
    <p:sldId id="493" r:id="rId33"/>
    <p:sldId id="465" r:id="rId34"/>
    <p:sldId id="494" r:id="rId35"/>
    <p:sldId id="495" r:id="rId36"/>
    <p:sldId id="466" r:id="rId37"/>
    <p:sldId id="496" r:id="rId38"/>
    <p:sldId id="520" r:id="rId39"/>
    <p:sldId id="781" r:id="rId40"/>
    <p:sldId id="519" r:id="rId41"/>
    <p:sldId id="722" r:id="rId42"/>
    <p:sldId id="773" r:id="rId43"/>
    <p:sldId id="772"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CC4BDB2-FFAE-45EB-B2D3-ADBF340096C4}">
          <p14:sldIdLst>
            <p14:sldId id="790"/>
            <p14:sldId id="846"/>
            <p14:sldId id="845"/>
          </p14:sldIdLst>
        </p14:section>
        <p14:section name="Raisonnement" id="{439D45B5-C971-452A-AA04-A240FE0A2097}">
          <p14:sldIdLst>
            <p14:sldId id="397"/>
            <p14:sldId id="486"/>
            <p14:sldId id="464"/>
            <p14:sldId id="779"/>
            <p14:sldId id="792"/>
            <p14:sldId id="822"/>
            <p14:sldId id="490"/>
            <p14:sldId id="780"/>
            <p14:sldId id="828"/>
            <p14:sldId id="830"/>
            <p14:sldId id="831"/>
            <p14:sldId id="832"/>
            <p14:sldId id="834"/>
            <p14:sldId id="835"/>
            <p14:sldId id="836"/>
            <p14:sldId id="837"/>
            <p14:sldId id="839"/>
            <p14:sldId id="840"/>
            <p14:sldId id="841"/>
            <p14:sldId id="844"/>
            <p14:sldId id="842"/>
            <p14:sldId id="843"/>
            <p14:sldId id="488"/>
          </p14:sldIdLst>
        </p14:section>
        <p14:section name="Problèmes" id="{328030EF-658F-4898-BA34-817A67D3C3BA}">
          <p14:sldIdLst>
            <p14:sldId id="390"/>
            <p14:sldId id="391"/>
            <p14:sldId id="847"/>
            <p14:sldId id="493"/>
            <p14:sldId id="465"/>
            <p14:sldId id="494"/>
            <p14:sldId id="495"/>
            <p14:sldId id="466"/>
            <p14:sldId id="496"/>
            <p14:sldId id="520"/>
            <p14:sldId id="781"/>
            <p14:sldId id="519"/>
            <p14:sldId id="722"/>
            <p14:sldId id="773"/>
            <p14:sldId id="7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26" autoAdjust="0"/>
    <p:restoredTop sz="69224" autoAdjust="0"/>
  </p:normalViewPr>
  <p:slideViewPr>
    <p:cSldViewPr snapToGrid="0">
      <p:cViewPr varScale="1">
        <p:scale>
          <a:sx n="93" d="100"/>
          <a:sy n="93" d="100"/>
        </p:scale>
        <p:origin x="834" y="6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A3036-F9ED-413D-BC39-73306E87C915}" type="datetimeFigureOut">
              <a:rPr lang="fr-FR" smtClean="0"/>
              <a:t>11/04/2025</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92FC2-4F00-4424-9EB7-C0BAC29E58DA}" type="slidenum">
              <a:rPr lang="fr-FR" smtClean="0"/>
              <a:t>‹#›</a:t>
            </a:fld>
            <a:endParaRPr lang="fr-FR"/>
          </a:p>
        </p:txBody>
      </p:sp>
    </p:spTree>
    <p:extLst>
      <p:ext uri="{BB962C8B-B14F-4D97-AF65-F5344CB8AC3E}">
        <p14:creationId xmlns:p14="http://schemas.microsoft.com/office/powerpoint/2010/main" val="343636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l’histoire d’un patient qui s’est présenté à l’hôpital universitaire (Royal </a:t>
            </a:r>
            <a:r>
              <a:rPr lang="fr-FR" dirty="0" err="1"/>
              <a:t>University</a:t>
            </a:r>
            <a:r>
              <a:rPr lang="fr-FR" dirty="0"/>
              <a:t> Hospital) de Saskatoon (au Canada). Lors d’une discussion avec les médecins, on lui a demandé son adresse. Il a dit au personnel qu’il vivait dans un garage. Sa principale plainte était des problèmes de contrôle moteur. Il a déclaré qu’il avait perdu le contrôle de ses bras, en particulier de son bras gauche. Par exemple, il a affirmé qu’il était incapable de s’habiller lui-même. Son élocution était également légèrement brouillée.</a:t>
            </a:r>
          </a:p>
          <a:p>
            <a:r>
              <a:rPr lang="fr-FR" dirty="0"/>
              <a:t>--Certains des médecins et infirmiers (pas tous) ont rapidement conclu qu’il était à la recherche de repas gratuits à l’hôpital (ou peut-être des drogues). Mais de nombreux membres du personnel, y compris une partie de l’équipe chirurgicale, ont insisté sur le fait qu’il mentait ou exagérait. Ils lui ont dit qu’il allait bien et ont fait tout ce qu’ils pouvaient pour le chasser de l’hôpital. Ils n’ont pas réussi, principalement en raison des pressions de sa famille pour le garder à l’hôpital. Il est mort quatre semaines plus tard.</a:t>
            </a:r>
          </a:p>
        </p:txBody>
      </p:sp>
      <p:sp>
        <p:nvSpPr>
          <p:cNvPr id="4" name="Slide Number Placeholder 3"/>
          <p:cNvSpPr>
            <a:spLocks noGrp="1"/>
          </p:cNvSpPr>
          <p:nvPr>
            <p:ph type="sldNum" sz="quarter" idx="5"/>
          </p:nvPr>
        </p:nvSpPr>
        <p:spPr/>
        <p:txBody>
          <a:bodyPr/>
          <a:lstStyle/>
          <a:p>
            <a:fld id="{36C92FC2-4F00-4424-9EB7-C0BAC29E58DA}" type="slidenum">
              <a:rPr lang="fr-FR" smtClean="0"/>
              <a:t>2</a:t>
            </a:fld>
            <a:endParaRPr lang="fr-FR"/>
          </a:p>
        </p:txBody>
      </p:sp>
    </p:spTree>
    <p:extLst>
      <p:ext uri="{BB962C8B-B14F-4D97-AF65-F5344CB8AC3E}">
        <p14:creationId xmlns:p14="http://schemas.microsoft.com/office/powerpoint/2010/main" val="147957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Si nous retournons une pièce six fois, il y a 64 possibilités. Chacune des 64 possibilités est également probable et tout aussi improbable. Il y a beaucoup de séquences qui </a:t>
            </a:r>
            <a:r>
              <a:rPr lang="fr-FR" b="1" i="1" dirty="0"/>
              <a:t>semblent</a:t>
            </a:r>
            <a:r>
              <a:rPr lang="fr-FR" dirty="0"/>
              <a:t> plus aléatoires, mais une séquence particulière qui semble « aléatoire » est tout aussi probable qu’une séquence qui semble non aléatoire.</a:t>
            </a:r>
          </a:p>
          <a:p>
            <a:r>
              <a:rPr lang="fr-FR" dirty="0"/>
              <a:t>--C’est un cas où le système 2 nous fait défaut. Nous essayons de raisonner délibérément sur le problème, mais nous obtenons toujours la mauvaise réponse.</a:t>
            </a:r>
          </a:p>
        </p:txBody>
      </p:sp>
      <p:sp>
        <p:nvSpPr>
          <p:cNvPr id="4" name="Slide Number Placeholder 3"/>
          <p:cNvSpPr>
            <a:spLocks noGrp="1"/>
          </p:cNvSpPr>
          <p:nvPr>
            <p:ph type="sldNum" sz="quarter" idx="5"/>
          </p:nvPr>
        </p:nvSpPr>
        <p:spPr/>
        <p:txBody>
          <a:bodyPr/>
          <a:lstStyle/>
          <a:p>
            <a:fld id="{36C92FC2-4F00-4424-9EB7-C0BAC29E58DA}" type="slidenum">
              <a:rPr lang="fr-FR" smtClean="0"/>
              <a:t>11</a:t>
            </a:fld>
            <a:endParaRPr lang="fr-FR"/>
          </a:p>
        </p:txBody>
      </p:sp>
    </p:spTree>
    <p:extLst>
      <p:ext uri="{BB962C8B-B14F-4D97-AF65-F5344CB8AC3E}">
        <p14:creationId xmlns:p14="http://schemas.microsoft.com/office/powerpoint/2010/main" val="277083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un autre bon exemple d’échec du système 2. Le </a:t>
            </a:r>
            <a:r>
              <a:rPr lang="fr-FR" b="1" dirty="0"/>
              <a:t>problème de Monty Hall</a:t>
            </a:r>
            <a:r>
              <a:rPr lang="fr-FR" dirty="0"/>
              <a:t> est une énigme mathématique, librement inspirée du jeu télévisé américain « </a:t>
            </a:r>
            <a:r>
              <a:rPr lang="fr-FR" dirty="0" err="1"/>
              <a:t>Let’s</a:t>
            </a:r>
            <a:r>
              <a:rPr lang="fr-FR" dirty="0"/>
              <a:t> </a:t>
            </a:r>
            <a:r>
              <a:rPr lang="fr-FR" dirty="0" err="1"/>
              <a:t>Make</a:t>
            </a:r>
            <a:r>
              <a:rPr lang="fr-FR" dirty="0"/>
              <a:t> a Deal ». Il porte le nom de celui qui a présenté ce jeu aux États-Unis pendant treize ans, Monty Hall. Le problème est simple dans son énoncé, mais non intuitif dans sa résolution.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300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jeu oppose un présentateur à un candidat (le joueur). Le joueur est placé devant trois portes fermées. On va dire: portes A, B et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12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Derrière l’une d’entre elles, se trouve une voiture… et derrière chacune des deux autres se trouve une chèvre. Bien sûr, vous ne savez pas quelle porte cache la voiture. L’objectif est de trouver (et gagner) la voiture.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368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joueur doit tout d’abord désigner une porte, par exemple la porte A. Puis le présentateur ouvre une porte qui </a:t>
            </a:r>
            <a:r>
              <a:rPr lang="fr-FR" b="1" i="1" dirty="0"/>
              <a:t>n’est pas</a:t>
            </a:r>
            <a:r>
              <a:rPr lang="fr-FR" dirty="0"/>
              <a:t> celle choisie par le candidat (e.g., B). Il est important de noter que Monty n’ouvrira </a:t>
            </a:r>
            <a:r>
              <a:rPr lang="fr-FR" b="1" i="1" dirty="0"/>
              <a:t>jamais</a:t>
            </a:r>
            <a:r>
              <a:rPr lang="fr-FR" dirty="0"/>
              <a:t> la porte qui cache la voiture. Le présentateur sait quelle est la bonne porte dès le début. Le candidat a alors le droit d’ouvrir la porte qu’il a choisie initialement (A), ou d’ouvrir la troisième porte (C). S’il ouvre la porte derrière laquelle se trouve la voiture, il l’emporte (les chèvres ne sont qu’une blague).</a:t>
            </a:r>
          </a:p>
          <a:p>
            <a:r>
              <a:rPr lang="fr-FR" dirty="0"/>
              <a:t>--Voici la question cruciale. Pour maximiser vos chances de gagner la voiture, quelle est la meilleure action à entreprendre? Faut-il s’en tenir à son choix initial et ouvrir la porte A? Devriez-vous changer votre choix et ouvrir la porte C? Ou cela n’a-t-il pas d’importance du tout? Qu’en pensez-vous?</a:t>
            </a:r>
          </a:p>
          <a:p>
            <a:r>
              <a:rPr lang="fr-FR" dirty="0"/>
              <a:t>--Vous pourriez penser que cela n’a pas d’importance, qu’il y a 50% de chances que la voiture se trouve derrière la porte A, et 50% de chances qu’elle se trouve derrière la porte C. Mais c’est faux. La bonne réponse est que vous devez toujours passer à l’autre porte (ici, 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20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Vous gagnerez les 2/3 du temps (67%) si vous changez et seulement 1/3 du temps si vous restez avec votre choix initial. Cette solution est si peu intuitive que certains d’entre vous pourraient être prêts à me défier et à insister sur le fait que j’ai tort.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50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mieux comprendre pourquoi il est préférable de changer, considérez qu’avant de choisir une porte, il n’y a que trois possibilités. La voiture est derrière la porte A 1/3 du temps, derrière la porte B 1/3 du temps et derrière la porte C 1/3 du temps.</a:t>
            </a:r>
          </a:p>
          <a:p>
            <a:r>
              <a:rPr lang="fr-FR" dirty="0"/>
              <a:t>--Vous choisissez une porte (e.g., la porte A). Nous pouvons déjà voir qu’il n’y a qu’une chance sur trois que vous ayez choisi correctement. Cette probabilité ne changera pas lorsque Monty vous montrera ce qu’il y a derrière l’une des autres portes. Si la voiture se trouve derrière la porte B, Monty vous montrera ce qu’il y a derrière la porte C. Pas la porte A, car c’est la porte que vous avez choisie. Et pas la porte B, car il ne vous montrera jamais la voiture. Il est donc obligé de vous montrer la chèvre derrière la porte C. Vous serez donc gagnant si vous passez de la porte A à la porte B.</a:t>
            </a:r>
          </a:p>
          <a:p>
            <a:r>
              <a:rPr lang="fr-FR" dirty="0"/>
              <a:t>--De même, si la voiture se trouve derrière la porte C, Monty vous montrera ce qu’il y a derrière la porte B. Vous serez donc gagnant si vous passez de la porte A à la porte C.</a:t>
            </a:r>
          </a:p>
          <a:p>
            <a:r>
              <a:rPr lang="fr-FR" dirty="0"/>
              <a:t>--Vous ne perdrez </a:t>
            </a:r>
            <a:r>
              <a:rPr lang="fr-FR" b="1" i="1" dirty="0"/>
              <a:t>que si</a:t>
            </a:r>
            <a:r>
              <a:rPr lang="fr-FR" dirty="0"/>
              <a:t> vous avez choisi correctement au départ. Si la voiture se trouve derrière la porte A, Monty choisira au hasard entre la porte B et la porte C. Si vous changez votre réponse, vous perdrez. Vous pouvez voir que sur les trois possibilités, vous gagnerez 2/3 du temps si vous changez votre réponse. Si vous vous en tenez à votre choix initial, vous ne gagnerez que si vous avez choisi correctement au départ, ce qui n’arrive que 1/3 du temps.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01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Une autre façon de comprendre la bonne solution est d’imaginer une version plus exagérée du jeu avec 100 portes. Vous choisissez une porte...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794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Ensuite, Monty vous montre les chèvres derrière 98 des 99 portes restantes. Est-il préférable de s’en tenir à votre choix initial (e.g., la porte 1) ou de passer à l’autre porte restante (ici, la porte 57)? Dans cette version du jeu, vous gagnerez 99% du temps si vous changez de porte.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--C’est un autre cas où le système 2 nous fait défaut. Nous essayons de raisonner délibérément sur le problème, mais nous obtenons toujours la mauvaise réponse.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60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Ainsi, bien que le système 1 puisse faire de nombreuses erreurs, il n’est pas nécessairement vrai que si le système 2 intervient, nous obtiendrons </a:t>
            </a:r>
            <a:r>
              <a:rPr lang="fr-FR" b="1" i="1" dirty="0"/>
              <a:t>toujours</a:t>
            </a:r>
            <a:r>
              <a:rPr lang="fr-FR" dirty="0"/>
              <a:t> la bonne réponse. Il est certain que le système 2 est </a:t>
            </a:r>
            <a:r>
              <a:rPr lang="fr-FR" b="1" i="1" dirty="0"/>
              <a:t>capable</a:t>
            </a:r>
            <a:r>
              <a:rPr lang="fr-FR" dirty="0"/>
              <a:t> de trouver la bonne réponse si nous réfléchissons suffisamment au problème, mais le système 2 ne garantit pas la bonne solution à tous les problèmes.</a:t>
            </a:r>
          </a:p>
          <a:p>
            <a:r>
              <a:rPr lang="fr-FR" dirty="0"/>
              <a:t>--Le système 1 nous donne une réponse rapide, souvent correcte et beaucoup moins laborieuse.</a:t>
            </a:r>
          </a:p>
          <a:p>
            <a:r>
              <a:rPr lang="fr-FR" dirty="0"/>
              <a:t>--Ainsi, il n’est pas nécessairement vrai qu’un système est « meilleur » que l’autre. Le système sur lequel nous nous appuyons dans une situation donnée peut dépendre de nos objectifs et de notre motivation, dont je parlerai ensuite.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73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 s’est-il passé ici? Tout d’abord, les médecins ont apparemment entendu dire qu’il « vivait dans un garage » et ont conclu qu’il était une personne pauvre, à la recherche de repas gratuits ou peut-être dépendante de la drogue et à la recherche d’analgésiques. Par la suite, ils n’ont pas pris au sérieux ses plaintes. Deuxièmement, sa déclaration selon laquelle il « vivait dans un garage » était une légère erreur de communication. Vous imaginez peut-être quelque chose comme cette photo. En réalité, il vivait dans un grand garage qui avait été entièrement rénové en studio, avec isolation, chauffage, cuisine, salle de bain, chambre, etc. En bref: un studio qui était </a:t>
            </a:r>
            <a:r>
              <a:rPr lang="fr-FR" i="1" dirty="0"/>
              <a:t>autrefois</a:t>
            </a:r>
            <a:r>
              <a:rPr lang="fr-FR" dirty="0"/>
              <a:t> un garage. Ce point n’a pas vraiment d’importance. Les pauvres et les sans-abris peuvent aussi tomber malades. Mais il était clair que cette remarque désinvolte sur sa résidence créait un grand biais dans l’esprit des médecins. Malgré les efforts des membres de sa famille pour clarifier sa situation de vie réelle, certains médecins et infirmiers avaient conclu qu’il était une personne pauvre et paresseuse qui exagérait et perdait son temps. Et ils continuaient à voir le patient de cette façon malgré les preuves ultérieures du contraire. En réalité, il avait une maladie infectieuse extrêmement rare dans le cerveau appelée la maladie de Creutzfeldt-Jakob (MCJ) sporadique. La cause est incertaine. Dans ce cas particulier, l’erreur de diagnostic n’a pas changé l’issue du patient. La maladie est toujours mortelle. Cependant, nous pouvons voir comment les préjugés peuvent nous amener à ignorer les plaintes légitimes des patients. Dans ce cas, les médecins avaient formulé une hypothèse (i.e., qu’il s’agissait d’un pauvre patient menteur) et ont par la suite ignoré toutes les preuves du contraire. Plus tard dans la journée, je parlerai du </a:t>
            </a:r>
            <a:r>
              <a:rPr lang="fr-FR" b="1" dirty="0"/>
              <a:t>biais de confirmation</a:t>
            </a:r>
            <a:r>
              <a:rPr lang="fr-FR" dirty="0"/>
              <a:t>. D’ailleurs, il s’agit d’une histoire vraie de mon oncle Randy.</a:t>
            </a:r>
          </a:p>
        </p:txBody>
      </p:sp>
      <p:sp>
        <p:nvSpPr>
          <p:cNvPr id="4" name="Slide Number Placeholder 3"/>
          <p:cNvSpPr>
            <a:spLocks noGrp="1"/>
          </p:cNvSpPr>
          <p:nvPr>
            <p:ph type="sldNum" sz="quarter" idx="5"/>
          </p:nvPr>
        </p:nvSpPr>
        <p:spPr/>
        <p:txBody>
          <a:bodyPr/>
          <a:lstStyle/>
          <a:p>
            <a:fld id="{36C92FC2-4F00-4424-9EB7-C0BAC29E58DA}" type="slidenum">
              <a:rPr lang="fr-FR" smtClean="0"/>
              <a:t>3</a:t>
            </a:fld>
            <a:endParaRPr lang="fr-FR"/>
          </a:p>
        </p:txBody>
      </p:sp>
    </p:spTree>
    <p:extLst>
      <p:ext uri="{BB962C8B-B14F-4D97-AF65-F5344CB8AC3E}">
        <p14:creationId xmlns:p14="http://schemas.microsoft.com/office/powerpoint/2010/main" val="3336867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863B3-E2F6-B9E0-7E59-D18364396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25DA9-CB75-7F76-B283-A44EA6A1B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3D38E-F831-92EA-47F6-B7D34171E62D}"/>
              </a:ext>
            </a:extLst>
          </p:cNvPr>
          <p:cNvSpPr>
            <a:spLocks noGrp="1"/>
          </p:cNvSpPr>
          <p:nvPr>
            <p:ph type="body" idx="1"/>
          </p:nvPr>
        </p:nvSpPr>
        <p:spPr/>
        <p:txBody>
          <a:bodyPr/>
          <a:lstStyle/>
          <a:p>
            <a:r>
              <a:rPr lang="fr-FR" dirty="0"/>
              <a:t>Nos préjugés peuvent également interférer avec notre capacité de raisonnement. Par exemple, considérez cette étude de </a:t>
            </a:r>
            <a:r>
              <a:rPr lang="fr-FR" dirty="0" err="1"/>
              <a:t>Kahan</a:t>
            </a:r>
            <a:r>
              <a:rPr lang="fr-FR" dirty="0"/>
              <a:t> et ses collègues (2017). On vous demande de consulter un tableau de données fictif pour déterminer si une nouvelle crème pour la peau est efficace dans le traitement d’une éruption cutanée. Certains participants à l’étude ont utilisé la crème pour la peau, et d’autres non. Pour les deux groupes, l’éruption cutanée s’est aggravée chez certains participants et s’est améliorée chez d’autres. Votre tâche consiste à déterminer si la nouvelle crème pour la peau aide. Qu’en pensez-vous?</a:t>
            </a:r>
          </a:p>
          <a:p>
            <a:r>
              <a:rPr lang="fr-FR" dirty="0"/>
              <a:t>--C’est un problème difficile. Pour résoudre correctement le problème, il faut évaluer non seulement le nombre absolu de sujets qui ont eu des résultats positifs (« éruption cutanée meilleure ») et négatifs (« éruption cutanée pire ») dans l’une ou l’autre ou les deux conditions, mais plutôt comparer le pourcentage de ceux qui ont connu un résultat positif et ceux qui ont connu un résultat négatif dans chaque condition. Par exemple, nous pourrions voir que plus de personnes se sont améliorées en utilisant la crème pour la peau que celles qui ne l’ont pas fait, mais c’est l’interprétation incorrecte. Un pourcentage plus élevé de personnes a vu leur éruption cutanée s’aggraver dans la condition avec la crème pour la peau.</a:t>
            </a:r>
          </a:p>
          <a:p>
            <a:r>
              <a:rPr lang="fr-FR" dirty="0"/>
              <a:t>--Un autre groupe de participants a vu le même problème, mais avec les étiquettes inversées. Ainsi, ici, la crème pour la peau a aidé.</a:t>
            </a:r>
          </a:p>
        </p:txBody>
      </p:sp>
      <p:sp>
        <p:nvSpPr>
          <p:cNvPr id="4" name="Slide Number Placeholder 3">
            <a:extLst>
              <a:ext uri="{FF2B5EF4-FFF2-40B4-BE49-F238E27FC236}">
                <a16:creationId xmlns:a16="http://schemas.microsoft.com/office/drawing/2014/main" id="{C58ABDE2-2F4B-73B2-E2FA-F1CABEF65F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909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8448A-666D-F89A-EC9D-460A09549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46746-234E-4E66-D2B9-9DF6CB2D6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FCFEA2-272F-DB0D-C2D1-933431CF1A3D}"/>
              </a:ext>
            </a:extLst>
          </p:cNvPr>
          <p:cNvSpPr>
            <a:spLocks noGrp="1"/>
          </p:cNvSpPr>
          <p:nvPr>
            <p:ph type="body" idx="1"/>
          </p:nvPr>
        </p:nvSpPr>
        <p:spPr/>
        <p:txBody>
          <a:bodyPr/>
          <a:lstStyle/>
          <a:p>
            <a:r>
              <a:rPr lang="fr-FR" dirty="0"/>
              <a:t>Étant donné qu’il s’agit d’un problème difficile, de nombreuses personnes ont donné la mauvaise réponse. Sans surprise, cependant, ceux qui avaient de meilleures compétences en calcul ont donné la bonne réponse plus souvent. C’était vrai pour les deux versions du problème (c’est-à-dire où la crème pour la peau a aidé et où elle n’a pas aidé).</a:t>
            </a:r>
          </a:p>
        </p:txBody>
      </p:sp>
      <p:sp>
        <p:nvSpPr>
          <p:cNvPr id="4" name="Slide Number Placeholder 3">
            <a:extLst>
              <a:ext uri="{FF2B5EF4-FFF2-40B4-BE49-F238E27FC236}">
                <a16:creationId xmlns:a16="http://schemas.microsoft.com/office/drawing/2014/main" id="{522BB0CD-F9E6-7EB4-66D1-7EC2A13F39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212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5709B-4241-D23E-8264-E43BC47A03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4BA37-5349-973D-2ABF-25871526C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D93F7-8868-93D7-A49A-AF31167E78B9}"/>
              </a:ext>
            </a:extLst>
          </p:cNvPr>
          <p:cNvSpPr>
            <a:spLocks noGrp="1"/>
          </p:cNvSpPr>
          <p:nvPr>
            <p:ph type="body" idx="1"/>
          </p:nvPr>
        </p:nvSpPr>
        <p:spPr/>
        <p:txBody>
          <a:bodyPr/>
          <a:lstStyle/>
          <a:p>
            <a:r>
              <a:rPr lang="fr-FR" dirty="0"/>
              <a:t>Pour un autre groupe de participants, les chiffres étaient exactement les mêmes, mais le problème était différent. Cette fois-ci, le tableau s’est penché sur l’efficacité du contrôle des armes à feu sur la criminalité. Ici, nous voyons des villes qui ont interdit le port d’armes de poing dissimulées en public et celles qui ne l’ont pas fait. Et ici, nous voyons des villes qui ont connu une baisse de la criminalité et celles qui ont connu une augmentation. Pour la moitié des participants, les données suggèrent que le contrôle des armes à feu contribue à réduire la criminalité (à droite) et pour l’autre moitié l’inverse (à gauche).</a:t>
            </a:r>
          </a:p>
          <a:p>
            <a:r>
              <a:rPr lang="fr-FR" dirty="0"/>
              <a:t>--Bien sûr, il s’agit d’une question politiquement chargée, en particulier aux États-Unis où l’étude a été menée. Les démocrates (politiquement de gauche) sont pour plus de contrôle des armes à feu et les républicains (politiquement de droite) y sont fortement opposés.</a:t>
            </a:r>
          </a:p>
        </p:txBody>
      </p:sp>
      <p:sp>
        <p:nvSpPr>
          <p:cNvPr id="4" name="Slide Number Placeholder 3">
            <a:extLst>
              <a:ext uri="{FF2B5EF4-FFF2-40B4-BE49-F238E27FC236}">
                <a16:creationId xmlns:a16="http://schemas.microsoft.com/office/drawing/2014/main" id="{2AFCAA11-8CCD-EFFD-5CFA-34A5A33897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755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D870-D016-738F-9046-B83320CC5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8BDC3-A24E-9D3B-EEDB-34BB106E3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A76AE-7CBE-44D4-76B8-2D91F06DA339}"/>
              </a:ext>
            </a:extLst>
          </p:cNvPr>
          <p:cNvSpPr>
            <a:spLocks noGrp="1"/>
          </p:cNvSpPr>
          <p:nvPr>
            <p:ph type="body" idx="1"/>
          </p:nvPr>
        </p:nvSpPr>
        <p:spPr/>
        <p:txBody>
          <a:bodyPr/>
          <a:lstStyle/>
          <a:p>
            <a:r>
              <a:rPr lang="fr-FR" dirty="0"/>
              <a:t>Les résultats dépendent entièrement de l’orientation politique des participants. Pour les républicains, les participants les plus doués en maths étaient plus susceptibles d’obtenir la bonne réponse si les données soutenaient leur point de vue selon lequel le contrôle des armes à feu est mauvais pour la criminalité. Cependant, ils ont tout de même conclu que les données plaident contre le contrôle des armes à feu, même si les données ne le soutiennent pas. Bref, ils ignorent les données. Il en va de même pour les démocrates, sauf qu’ils donnent la bonne réponse uniquement si les données soutiennent l’efficacité du contrôle des armes à feu et ils ignorent les données si les données suggèrent que le contrôle des armes à feu aggrave la criminalité. Curieusement, ce biais politique était pire pour les participants les plus doués en mathématiques.</a:t>
            </a:r>
          </a:p>
          <a:p>
            <a:r>
              <a:rPr lang="fr-FR" dirty="0"/>
              <a:t>--Sans surprise, ce biais politique n’est observé que pour la question du contrôle des armes à feu, et non pour la question des crèmes pour la peau (qui est politiquement neutre).</a:t>
            </a:r>
          </a:p>
          <a:p>
            <a:r>
              <a:rPr lang="fr-FR" dirty="0"/>
              <a:t>--Il y a une vidéo intéressante sur cette étude sur la chaîne YouTube de </a:t>
            </a:r>
            <a:r>
              <a:rPr lang="fr-FR" dirty="0" err="1"/>
              <a:t>Veritasium</a:t>
            </a:r>
            <a:r>
              <a:rPr lang="fr-FR" dirty="0"/>
              <a:t> (en anglais). Le lien est dans mes notes: https://youtu.be/zB_Oapdxcno</a:t>
            </a:r>
          </a:p>
        </p:txBody>
      </p:sp>
      <p:sp>
        <p:nvSpPr>
          <p:cNvPr id="4" name="Slide Number Placeholder 3">
            <a:extLst>
              <a:ext uri="{FF2B5EF4-FFF2-40B4-BE49-F238E27FC236}">
                <a16:creationId xmlns:a16="http://schemas.microsoft.com/office/drawing/2014/main" id="{080D2F9C-57A4-4216-9913-F61CC01F9A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220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4BBE-6143-9DD0-D754-59EF02ADC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894D1-A23A-E2F0-4E53-3F37442BA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61E76-BC1B-1024-3E06-FE906B0BD9D4}"/>
              </a:ext>
            </a:extLst>
          </p:cNvPr>
          <p:cNvSpPr>
            <a:spLocks noGrp="1"/>
          </p:cNvSpPr>
          <p:nvPr>
            <p:ph type="body" idx="1"/>
          </p:nvPr>
        </p:nvSpPr>
        <p:spPr/>
        <p:txBody>
          <a:bodyPr/>
          <a:lstStyle/>
          <a:p>
            <a:r>
              <a:rPr lang="fr-FR" dirty="0"/>
              <a:t>Cette étude n’est qu’un exemple de </a:t>
            </a:r>
            <a:r>
              <a:rPr lang="fr-FR" b="1" dirty="0"/>
              <a:t>biais de confirmation</a:t>
            </a:r>
            <a:r>
              <a:rPr lang="fr-FR" dirty="0"/>
              <a:t>. Le biais de confirmation d’hypothèse (ou biais de confirmation) est la tendance naturelle qu’ont les êtres humains à privilégier les informations qui confortent leurs préjugés, leurs idées reçues, leurs convictions, leurs hypothèses. En d’autres termes, nous avons tendance à rechercher des informations qui confirment nos préjugés et à ignorer les preuves contre notre point de vue.</a:t>
            </a:r>
          </a:p>
          <a:p>
            <a:r>
              <a:rPr lang="fr-FR" dirty="0"/>
              <a:t>--Rappelez-vous encore le cas de mon oncle. Si vous formez l’hypothèse (dans ce cas, à tort) que votre patient est un menteur, cela pourrait vous amener à ne pas chercher de preuves </a:t>
            </a:r>
            <a:r>
              <a:rPr lang="fr-FR" b="0" i="1" dirty="0"/>
              <a:t>contraires</a:t>
            </a:r>
            <a:r>
              <a:rPr lang="fr-FR" dirty="0"/>
              <a:t> à votre hypothèse, ou même à </a:t>
            </a:r>
            <a:r>
              <a:rPr lang="fr-FR" i="1" dirty="0"/>
              <a:t>ignorer</a:t>
            </a:r>
            <a:r>
              <a:rPr lang="fr-FR" dirty="0"/>
              <a:t> les preuves contraires à votre hypothèse.</a:t>
            </a:r>
          </a:p>
        </p:txBody>
      </p:sp>
      <p:sp>
        <p:nvSpPr>
          <p:cNvPr id="4" name="Slide Number Placeholder 3">
            <a:extLst>
              <a:ext uri="{FF2B5EF4-FFF2-40B4-BE49-F238E27FC236}">
                <a16:creationId xmlns:a16="http://schemas.microsoft.com/office/drawing/2014/main" id="{DB3943A8-E03F-C3B8-03B5-1377CFB9AE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027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Voici un livre intéressant de </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Lewis Carroll: « Logique sans peine ». C’est, bien sûr, le même auteur qui a écrit les livres d’</a:t>
            </a:r>
            <a:r>
              <a:rPr lang="fr-FR" sz="1200" i="1" dirty="0">
                <a:effectLst/>
                <a:latin typeface="Times New Roman" panose="02020603050405020304" pitchFamily="18" charset="0"/>
                <a:ea typeface="Times New Roman" panose="02020603050405020304" pitchFamily="18" charset="0"/>
                <a:cs typeface="Arial" panose="020B0604020202020204" pitchFamily="34" charset="0"/>
              </a:rPr>
              <a:t>Alice au pays des merveilles</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mais il a également publié des livres de problèmes de logique et de jeux.</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26</a:t>
            </a:fld>
            <a:endParaRPr lang="fr-FR"/>
          </a:p>
        </p:txBody>
      </p:sp>
    </p:spTree>
    <p:extLst>
      <p:ext uri="{BB962C8B-B14F-4D97-AF65-F5344CB8AC3E}">
        <p14:creationId xmlns:p14="http://schemas.microsoft.com/office/powerpoint/2010/main" val="1989282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allons jouer à un petit jeu. Je vais jouer le rôle d’un patient décrivant mes symptômes. Vous allez tous jouer le rôle de médecins et essayer de me diagnostiquer. Je jouerai le rôle d’un patient un peu naïf qui, par exemple, ne connaît pas les critères diagnostiques des diagnostics potentiels pertinents et qui pourrait mal comprendre certaines de vos questions. Tout d’abord, je présente à votre clinique en décrivant quelques symptômes clés : un mal de tête sévère d’un côté de la tête, parfois je me sens même un peu nauséeux à cause de la douleur. Maintenant, posez-moi quelques questions pour essayer de déterminer ma condition.</a:t>
            </a:r>
          </a:p>
          <a:p>
            <a:r>
              <a:rPr lang="fr-FR" dirty="0"/>
              <a:t>--Immédiatement, vous avez probablement pensé à la </a:t>
            </a:r>
            <a:r>
              <a:rPr lang="fr-FR" b="1" dirty="0"/>
              <a:t>migraine</a:t>
            </a:r>
            <a:r>
              <a:rPr lang="fr-FR" dirty="0"/>
              <a:t>. Pourtant, il y a plusieurs questions à poser à un patient pour en être sûr. Par exemple, nous pourrions demander si les maux de tête sont nouveaux. Des maux de tête nouvellement apparus, en particulier chez les adultes, pourraient être symptomatiques de quelque chose comme une tumeur au cerveau.</a:t>
            </a:r>
          </a:p>
          <a:p>
            <a:r>
              <a:rPr lang="fr-FR" dirty="0"/>
              <a:t>--Nous pourrions également poser des questions sur la durée des maux de tête. Cela pourrait être utilisé pour exclure certaines conditions, comme SUNCT. Nous pourrions cependant être prudents, car la durée des maux de tête pour certaines paires de conditions pourrait se chevaucher.</a:t>
            </a:r>
          </a:p>
          <a:p>
            <a:r>
              <a:rPr lang="fr-FR" dirty="0"/>
              <a:t>--On pourrait aussi s’interroger sur la régularité des maux de tête. Ici, nous devrions peut-être être prudents. Si le patient vous dit que les maux de tête apparaissent un peu au hasard, il se peut qu’il ne comprenne pas que ce que vous demandez, c’est si les maux de tête se présentent en clusters/groupes.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243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Réessayons avec une liste plus claire de symptômes.</a:t>
            </a:r>
          </a:p>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--J’ai des maux de tête sévère d’un côté.</a:t>
            </a:r>
          </a:p>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--Il est vrai que j’ai parfois des nausées, mais ce n’est pas courant et ce n’est pas un symptôme très caractéristique du diagnostic que nous recherchons (il est parfois rapporté, mais beaucoup plus rarement que chez les patients migraineux).</a:t>
            </a:r>
          </a:p>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--La durée d’une crise est modérément longue, généralement entre 30 minutes et 2 heures, mais elle pourrait facilement être rapportée à tort comme beaucoup plus longue lorsque le patient avait des « ombres » (douleur plus faible entre les crises), ce qui est le cas pour moi. La douleur s'accroît progressivement mais rapidement (5 à 15 minutes).</a:t>
            </a:r>
          </a:p>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--La douleur est localisée « dans la tête » près de l’œil et y compris l’œil, à peu près une zone de la taille d’un poing. Cela pourrait exclure d’autres affections rares comme la névralgie du trijumeau, où la douleur est localisée sur la peau du visage.</a:t>
            </a:r>
          </a:p>
          <a:p>
            <a:r>
              <a:rPr lang="fr-FR" dirty="0"/>
              <a:t>--J’ai également un certain nombre d’autres symptômes secondaires qui sont très caractéristiques (et qui font partie des critères de diagnostic de la maladie). Ce sont tous des symptômes unilatéraux, tous ipsilatéraux avec la douleur (i.e., du même côté du visage que la douleur).</a:t>
            </a:r>
          </a:p>
          <a:p>
            <a:pPr marL="0" marR="0" lvl="0" indent="0" algn="l" defTabSz="829818" rtl="0" eaLnBrk="1" fontAlgn="auto" latinLnBrk="0" hangingPunct="1">
              <a:lnSpc>
                <a:spcPct val="100000"/>
              </a:lnSpc>
              <a:spcBef>
                <a:spcPts val="0"/>
              </a:spcBef>
              <a:spcAft>
                <a:spcPts val="0"/>
              </a:spcAft>
              <a:buClrTx/>
              <a:buSzTx/>
              <a:buFontTx/>
              <a:buNone/>
              <a:tabLst/>
              <a:defRPr/>
            </a:pPr>
            <a:r>
              <a:rPr lang="fr-FR" dirty="0"/>
              <a:t>--La rhinorrhée (un nez qui coule) et une congestion nasale, le larmoiement (des « larmes », œil qui coule), un œdème de la paupière, ptosis (chute de la paupière) et myosis (pupille contractée), un cou tendu et douleurs aux mâchoires et aux dents et quelque chose de vraiment caractéristique de la maladie et complètement différent de la migraine: l’agitation, ce qui contraste avec une crise migraineuse, où le patient est plutôt calme. </a:t>
            </a:r>
          </a:p>
          <a:p>
            <a:r>
              <a:rPr lang="fr-FR" dirty="0"/>
              <a:t>--Et le symptôme le plus important: les maux de tête sont regroupés avec plusieurs survenant au cours d’une période de quelques jours ou semaines, suivie de semaines ou de mois de rémission.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41D55-43A5-476E-94A2-DC5AA2F84922}" type="slidenum">
              <a:rPr kumimoji="0" lang="fr-FR"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045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Bien sûr, il existe de nombreuses raisons pour lesquelles il est difficile de poser un diagnostic différentiel. Par exemple, la plupart des symptômes peuvent être associés à de nombreuses affections différentes et les patients n’indiquent pas toujours clairement les symptômes.</a:t>
            </a:r>
          </a:p>
          <a:p>
            <a:r>
              <a:rPr lang="fr-FR" dirty="0"/>
              <a:t>--Il existe également des biais cognitifs qui peuvent rendre cela difficile. Par exemple, après avoir entendu mes premiers symptômes, vous avez peut-être immédiatement pensé à la migraine. C’est un peu normal. La migraine est très fréquente. Environ 15% de la population souffre de migraine. Pour l’agie vasculaire de la face: environ 0,1%. </a:t>
            </a:r>
            <a:r>
              <a:rPr lang="fr-FR" b="1" dirty="0"/>
              <a:t>L’heuristique de disponibilité</a:t>
            </a:r>
            <a:r>
              <a:rPr lang="fr-FR" dirty="0"/>
              <a:t> est un mode de raisonnement qui consiste à se baser uniquement ou principalement sur les informations immédiatement disponibles en mémoire, sans chercher à en acquérir de nouvelles concernant la situation. Cette heuristique du jugement peut engendrer des biais cognitifs, appelés biais de disponibilité. L’heuristique de disponibilité ne mène pas forcément à des conclusions biaisées. Il peut s’agir d’un mode de raisonnement efficace qui permet de résoudre un problème avec un effort cognitif minimal.</a:t>
            </a:r>
          </a:p>
          <a:p>
            <a:r>
              <a:rPr lang="fr-FR" dirty="0"/>
              <a:t>--D’autres biais pourraient également y contribuer. Par exemple, après avoir pensé à la migraine, le biais de confirmation pourrait vous amener à rechercher des symptômes compatibles avec la migraine plutôt qu’à rechercher des systèmes incompatibles avec la migraine.</a:t>
            </a:r>
            <a:endParaRPr lang="en-CA" dirty="0"/>
          </a:p>
        </p:txBody>
      </p:sp>
      <p:sp>
        <p:nvSpPr>
          <p:cNvPr id="4" name="Slide Number Placeholder 3"/>
          <p:cNvSpPr>
            <a:spLocks noGrp="1"/>
          </p:cNvSpPr>
          <p:nvPr>
            <p:ph type="sldNum" sz="quarter" idx="5"/>
          </p:nvPr>
        </p:nvSpPr>
        <p:spPr/>
        <p:txBody>
          <a:bodyPr/>
          <a:lstStyle/>
          <a:p>
            <a:fld id="{36C92FC2-4F00-4424-9EB7-C0BAC29E58DA}" type="slidenum">
              <a:rPr lang="fr-FR" smtClean="0"/>
              <a:t>29</a:t>
            </a:fld>
            <a:endParaRPr lang="fr-FR"/>
          </a:p>
        </p:txBody>
      </p:sp>
    </p:spTree>
    <p:extLst>
      <p:ext uri="{BB962C8B-B14F-4D97-AF65-F5344CB8AC3E}">
        <p14:creationId xmlns:p14="http://schemas.microsoft.com/office/powerpoint/2010/main" val="3998627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b="1" dirty="0">
                <a:effectLst/>
                <a:latin typeface="Times New Roman" panose="02020603050405020304" pitchFamily="18" charset="0"/>
                <a:ea typeface="Times New Roman" panose="02020603050405020304" pitchFamily="18" charset="0"/>
                <a:cs typeface="Arial" panose="020B0604020202020204" pitchFamily="34" charset="0"/>
              </a:rPr>
              <a:t>Résolution de problème</a:t>
            </a: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Citation de Florence Servan-Schreiber: « Avoir un objectif ne suffit pas pour voyager, encore faut-il se mettre en route. »</a:t>
            </a: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--Pour atteindre nos objectifs, il faut mettre en place les étapes de traitement. C’est ce qu’on appelle la résolution de problèmes. </a:t>
            </a:r>
            <a:r>
              <a:rPr lang="fr-FR" dirty="0"/>
              <a:t>La</a:t>
            </a:r>
            <a:r>
              <a:rPr lang="fr-FR" b="0" dirty="0"/>
              <a:t> résolution de problèmes fait référence au traitement cognitif visant à atteindre un objectif lorsque la personne qui résout le problème ne connaît pas initialement la méthode de résolution. U</a:t>
            </a:r>
            <a:r>
              <a:rPr lang="fr-FR" dirty="0"/>
              <a:t>n problème existe lorsqu'une personne a un objectif mais ne sait pas comment l’atteindre.</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--Pour résoudre un problème, l’individu met en place une stratégie. Celle-ci est un ensemble de principes directeurs ou de règles. Cet ensemble est susceptibles de diriger l’élaboration ou l’exécution d’une procédure. Quelles sont les stratégies de résolution de problème?</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30</a:t>
            </a:fld>
            <a:endParaRPr lang="fr-FR"/>
          </a:p>
        </p:txBody>
      </p:sp>
    </p:spTree>
    <p:extLst>
      <p:ext uri="{BB962C8B-B14F-4D97-AF65-F5344CB8AC3E}">
        <p14:creationId xmlns:p14="http://schemas.microsoft.com/office/powerpoint/2010/main" val="162201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800" dirty="0">
                <a:effectLst/>
                <a:latin typeface="Times New Roman" panose="02020603050405020304" pitchFamily="18" charset="0"/>
                <a:ea typeface="Times New Roman" panose="02020603050405020304" pitchFamily="18" charset="0"/>
                <a:cs typeface="Arial" panose="020B0604020202020204" pitchFamily="34" charset="0"/>
              </a:rPr>
              <a:t>Raisonnement : La pensée humaine est-elle logique? Quels écarts à la logique formelle suit elle? Et pourquoi?</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4</a:t>
            </a:fld>
            <a:endParaRPr lang="fr-FR"/>
          </a:p>
        </p:txBody>
      </p:sp>
    </p:spTree>
    <p:extLst>
      <p:ext uri="{BB962C8B-B14F-4D97-AF65-F5344CB8AC3E}">
        <p14:creationId xmlns:p14="http://schemas.microsoft.com/office/powerpoint/2010/main" val="670169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Nous pouvons utiliser différents types de stratégies pour essayer de résoudre un problème. Et on peut regarder comment un sujet résolu un casse-tête pour déterminer leurs stratégies ou (peut-être) leur motivation.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--Par exemple : </a:t>
            </a:r>
            <a:r>
              <a:rPr kumimoji="0" lang="fr-FR" sz="1200" b="1" i="0" u="none" strike="noStrike" kern="1200" cap="none" spc="0" normalizeH="0" baseline="0" noProof="0" dirty="0">
                <a:ln>
                  <a:noFill/>
                </a:ln>
                <a:solidFill>
                  <a:prstClr val="black"/>
                </a:solidFill>
                <a:effectLst/>
                <a:uLnTx/>
                <a:uFillTx/>
                <a:latin typeface="Calibri"/>
                <a:ea typeface="+mn-ea"/>
                <a:cs typeface="+mn-cs"/>
              </a:rPr>
              <a:t>Les tours de Hanoï</a:t>
            </a:r>
            <a:r>
              <a:rPr kumimoji="0" lang="fr-FR" sz="1200" b="0" i="0" u="none" strike="noStrike" kern="1200" cap="none" spc="0" normalizeH="0" baseline="0" noProof="0" dirty="0">
                <a:ln>
                  <a:noFill/>
                </a:ln>
                <a:solidFill>
                  <a:prstClr val="black"/>
                </a:solidFill>
                <a:effectLst/>
                <a:uLnTx/>
                <a:uFillTx/>
                <a:latin typeface="Calibri"/>
                <a:ea typeface="+mn-ea"/>
                <a:cs typeface="+mn-cs"/>
              </a:rPr>
              <a:t>. C’est un jeu de réflexion imaginé par le mathématicien français Édouard Lucas.</a:t>
            </a:r>
          </a:p>
        </p:txBody>
      </p:sp>
      <p:sp>
        <p:nvSpPr>
          <p:cNvPr id="4" name="Slide Number Placeholder 3"/>
          <p:cNvSpPr>
            <a:spLocks noGrp="1"/>
          </p:cNvSpPr>
          <p:nvPr>
            <p:ph type="sldNum" sz="quarter" idx="5"/>
          </p:nvPr>
        </p:nvSpPr>
        <p:spPr/>
        <p:txBody>
          <a:bodyPr/>
          <a:lstStyle/>
          <a:p>
            <a:fld id="{36C92FC2-4F00-4424-9EB7-C0BAC29E58DA}" type="slidenum">
              <a:rPr lang="fr-FR" smtClean="0"/>
              <a:t>31</a:t>
            </a:fld>
            <a:endParaRPr lang="fr-FR"/>
          </a:p>
        </p:txBody>
      </p:sp>
    </p:spTree>
    <p:extLst>
      <p:ext uri="{BB962C8B-B14F-4D97-AF65-F5344CB8AC3E}">
        <p14:creationId xmlns:p14="http://schemas.microsoft.com/office/powerpoint/2010/main" val="1117455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Les règles sont simples. Il faut d</a:t>
            </a:r>
            <a:r>
              <a:rPr kumimoji="0" lang="fr-FR" sz="1200" b="0" i="0" u="none" strike="noStrike" kern="1200" cap="none" spc="0" normalizeH="0" baseline="0" noProof="0" dirty="0">
                <a:ln>
                  <a:noFill/>
                </a:ln>
                <a:solidFill>
                  <a:prstClr val="black"/>
                </a:solidFill>
                <a:effectLst/>
                <a:uLnTx/>
                <a:uFillTx/>
                <a:latin typeface="Calibri"/>
                <a:ea typeface="+mn-ea"/>
                <a:cs typeface="+mn-cs"/>
              </a:rPr>
              <a:t>éplacer des disques de diamètres différents d’une tour de « départ » (gauche) à une tour d’« arrivée » (droite), en un minimum de coups, tout en respectant les règles suivantes: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Règle 1 - on ne peut déplacer plus d’un disque à la fois;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Règle 2 - on ne peut placer un disque que sur un autre disque plus grand que lui ou sur un emplacement vide.</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32</a:t>
            </a:fld>
            <a:endParaRPr lang="fr-FR"/>
          </a:p>
        </p:txBody>
      </p:sp>
    </p:spTree>
    <p:extLst>
      <p:ext uri="{BB962C8B-B14F-4D97-AF65-F5344CB8AC3E}">
        <p14:creationId xmlns:p14="http://schemas.microsoft.com/office/powerpoint/2010/main" val="1347842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Alors, comment pouvons-nous faire cela? Comment déplacer les disques de l’emplacement A à l’emplacement C? Ce problème peut être résolu de manière purement rationnelle (et mathématique). C’est-à-dire qu’il n’est pas nécessaire de deviner. Nous pouvons le résoudre avec de la logique pure et des mathématiques. Voyons d’abord la solution.</a:t>
            </a:r>
          </a:p>
        </p:txBody>
      </p:sp>
      <p:sp>
        <p:nvSpPr>
          <p:cNvPr id="4" name="Slide Number Placeholder 3"/>
          <p:cNvSpPr>
            <a:spLocks noGrp="1"/>
          </p:cNvSpPr>
          <p:nvPr>
            <p:ph type="sldNum" sz="quarter" idx="5"/>
          </p:nvPr>
        </p:nvSpPr>
        <p:spPr/>
        <p:txBody>
          <a:bodyPr/>
          <a:lstStyle/>
          <a:p>
            <a:fld id="{36C92FC2-4F00-4424-9EB7-C0BAC29E58DA}" type="slidenum">
              <a:rPr lang="fr-FR" smtClean="0"/>
              <a:t>33</a:t>
            </a:fld>
            <a:endParaRPr lang="fr-FR"/>
          </a:p>
        </p:txBody>
      </p:sp>
    </p:spTree>
    <p:extLst>
      <p:ext uri="{BB962C8B-B14F-4D97-AF65-F5344CB8AC3E}">
        <p14:creationId xmlns:p14="http://schemas.microsoft.com/office/powerpoint/2010/main" val="1760003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plaçons le plus petit anneau sur C, l’anneau de taille moyenne sur B, puis déplaçons le plus petit anneau au milieu, puis le plus grand anneau à C (la destination), puis le plus petit à A, l’anneau du milieu à C, et enfin le plus petit anneau à C.</a:t>
            </a:r>
          </a:p>
          <a:p>
            <a:r>
              <a:rPr lang="fr-FR" dirty="0"/>
              <a:t>--Ce problème peut être résolu de manière purement mathématique. Par exemple, si nous voulons mettre le plus grand anneau à l’emplacement C, nous devons évidemment déplacer les deux plus petits anneaux hors du chemin. Plus précisément, ils devront tous deux être placés à la position B afin que nous puissions déplacer le plus grand anneau de A à C. Comment pouvons-nous amener les anneaux plus petits à la position B? Eh bien, nous devrons d’abord placer le deuxième plus grand anneau à B, puis placer le plus petit anneau au-dessus. Pour déplacer l’anneau de taille moyenne, cependant, nous devrons retirer le plus petit anneau du chemin, donc nous le déplaçons à l’emplacement C. Ce raisonnement nous amène jusqu’au mouvement 4. Maintenant que le plus grand disque est correctement placé, nous devons d’abord y placer l’anneau de taille moyenne, nous devons donc déplacer le plus petit anneau vers A. Ensuite, les deux dernières étapes sont assez évidentes.</a:t>
            </a:r>
          </a:p>
          <a:p>
            <a:r>
              <a:rPr lang="fr-FR" dirty="0"/>
              <a:t>--En utilisant des mathématiques encore plus complexes, nous pouvons calculer la séquence correcte de mouvements pour des tours encore plus grandes. Pour tout nombre impair d’anneaux dont nous devons nous éloigner d’un anneau plus grand en dessous d’eux, le premier de ces anneaux doit être placé à l’emplacement non-cible (e.g., B) avec des alternances ultérieures entre cet emplacement non-cible et l’emplacement cible (e.g., C). Pour tout nombre pair d’anneaux que nous devons déplacer, le premier de ces anneaux doit être placé à l’endroit cible (e.g., C).</a:t>
            </a:r>
          </a:p>
        </p:txBody>
      </p:sp>
      <p:sp>
        <p:nvSpPr>
          <p:cNvPr id="4" name="Slide Number Placeholder 3"/>
          <p:cNvSpPr>
            <a:spLocks noGrp="1"/>
          </p:cNvSpPr>
          <p:nvPr>
            <p:ph type="sldNum" sz="quarter" idx="5"/>
          </p:nvPr>
        </p:nvSpPr>
        <p:spPr/>
        <p:txBody>
          <a:bodyPr/>
          <a:lstStyle/>
          <a:p>
            <a:fld id="{36C92FC2-4F00-4424-9EB7-C0BAC29E58DA}" type="slidenum">
              <a:rPr lang="fr-FR" smtClean="0"/>
              <a:t>34</a:t>
            </a:fld>
            <a:endParaRPr lang="fr-FR"/>
          </a:p>
        </p:txBody>
      </p:sp>
    </p:spTree>
    <p:extLst>
      <p:ext uri="{BB962C8B-B14F-4D97-AF65-F5344CB8AC3E}">
        <p14:creationId xmlns:p14="http://schemas.microsoft.com/office/powerpoint/2010/main" val="3534766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Des stratégies optimales pour ce problème (comme d’autres problèmes) existent. Cependant, quelles stratégies les participants utiliseront-ils réellement?</a:t>
            </a: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Deux stratégies: </a:t>
            </a:r>
            <a:endParaRPr lang="fr-FR"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fr-FR" sz="1200" b="1" i="1" dirty="0">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Stratégie p</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ar essai-erreur </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On va improviser, être aventurier. Peut-être aurons-nous de la chance. Peut-être finirons-nous par trouver notre chemin vers une solution. Par exemple, avec le puzzle des tours de Hanoi, nous pourrions simplement commencer à déplacer des pièces de manière semi-aléatoire et espérer que nous aurons de la chance et finirons par déplacer toutes les pièces vers la destination. Nous ne trouverons probablement pas la solution « optimale » de cette façon, mais nous pourrions néanmoins trouver une solution éventuellement.
---Pourquoi pourriez-vous choisir cette stratégie? Peut-être que c’est pour ceux qui ne veulent pas réfléchir.</a:t>
            </a:r>
            <a:endParaRPr lang="fr-FR"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Stratégie de planification en sous-buts</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C’est le type de stratégie que j’ai expliqué sur la diapositive précédente. Cela nécessitera de nombreuses étapes intermédiaires. Entre autres choses, nous devons déterminer quelle stratégie spécifique nous permet de calculer une solution optimale. Ce type de stratégie nous donnera non seulement </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une solution</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mais </a:t>
            </a:r>
            <a:r>
              <a:rPr lang="fr-FR" sz="1200" b="1" i="1" dirty="0">
                <a:effectLst/>
                <a:latin typeface="Times New Roman" panose="02020603050405020304" pitchFamily="18" charset="0"/>
                <a:ea typeface="Times New Roman" panose="02020603050405020304" pitchFamily="18" charset="0"/>
                <a:cs typeface="Arial" panose="020B0604020202020204" pitchFamily="34" charset="0"/>
              </a:rPr>
              <a:t>la solution </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optimale.
--Quelle stratégie utiliser dépendent beaucoup de nos ressources cognitives et charge mentale lors de résolution. La stratégie par essai-erreur ne nécessite pas beaucoup de ressources cognitives. Une stratégie délibérément planifiée nécessite beaucoup. Si un participant a moins de ressources cognitives disponibles (ou ne veut tout simplement pas utiliser les ressources cognitives), la deuxième stratégie ne fonctionnera pas.</a:t>
            </a:r>
          </a:p>
        </p:txBody>
      </p:sp>
      <p:sp>
        <p:nvSpPr>
          <p:cNvPr id="4" name="Slide Number Placeholder 3"/>
          <p:cNvSpPr>
            <a:spLocks noGrp="1"/>
          </p:cNvSpPr>
          <p:nvPr>
            <p:ph type="sldNum" sz="quarter" idx="5"/>
          </p:nvPr>
        </p:nvSpPr>
        <p:spPr/>
        <p:txBody>
          <a:bodyPr/>
          <a:lstStyle/>
          <a:p>
            <a:fld id="{36C92FC2-4F00-4424-9EB7-C0BAC29E58DA}" type="slidenum">
              <a:rPr lang="fr-FR" smtClean="0"/>
              <a:t>35</a:t>
            </a:fld>
            <a:endParaRPr lang="fr-FR"/>
          </a:p>
        </p:txBody>
      </p:sp>
    </p:spTree>
    <p:extLst>
      <p:ext uri="{BB962C8B-B14F-4D97-AF65-F5344CB8AC3E}">
        <p14:creationId xmlns:p14="http://schemas.microsoft.com/office/powerpoint/2010/main" val="3865067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Citation de Joseph Campbell: « Nous devons abandonner la vie que nous avons planifiée pour pouvoir vivre la vie qui nous attend. »</a:t>
            </a: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--Parfois, nous pouvons simplement vouloir être « aventureux » plutôt que de planifier chaque petite étape d’une solution. D’autres sont différents et ont un très grand désir de raisonner leurs réponses en détail.
--Il existe des recherches sur cette caractéristique de la personnalité, qui s’appelle « </a:t>
            </a:r>
            <a:r>
              <a:rPr lang="fr-FR" sz="1200" dirty="0" err="1">
                <a:effectLst/>
                <a:latin typeface="Times New Roman" panose="02020603050405020304" pitchFamily="18" charset="0"/>
                <a:ea typeface="Times New Roman" panose="02020603050405020304" pitchFamily="18" charset="0"/>
                <a:cs typeface="Arial" panose="020B0604020202020204" pitchFamily="34" charset="0"/>
              </a:rPr>
              <a:t>need</a:t>
            </a:r>
            <a:r>
              <a:rPr lang="fr-FR" sz="1200" dirty="0">
                <a:effectLst/>
                <a:latin typeface="Times New Roman" panose="02020603050405020304" pitchFamily="18" charset="0"/>
                <a:ea typeface="Times New Roman" panose="02020603050405020304" pitchFamily="18" charset="0"/>
                <a:cs typeface="Arial" panose="020B0604020202020204" pitchFamily="34" charset="0"/>
              </a:rPr>
              <a:t> for cognition » (« besoin de cognition »). Le besoin de cognition est une variable de personnalité reflétant la mesure dans laquelle les individus sont enclins à des activités cognitives exigeantes. Le besoin de cognition a été diversement défini comme « un besoin de structurer des situations pertinentes de manière significative et intégrée » et « un besoin de comprendre et de rendre raisonnable le monde expérientiel ». Un besoin plus élevé de cognition est associé à une appréciation accrue du débat, de l’évaluation des idées et de la résolution de problèmes. Ceux qui ont un besoin de cognition élevé peuvent être enclins à une élaboration élevée. Ceux qui ont un besoin plus faible de cognition peuvent afficher des tendances opposées et peuvent traiter l’information de manière plus heuristique, souvent par une faible élaboration.</a:t>
            </a:r>
          </a:p>
        </p:txBody>
      </p:sp>
      <p:sp>
        <p:nvSpPr>
          <p:cNvPr id="4" name="Slide Number Placeholder 3"/>
          <p:cNvSpPr>
            <a:spLocks noGrp="1"/>
          </p:cNvSpPr>
          <p:nvPr>
            <p:ph type="sldNum" sz="quarter" idx="5"/>
          </p:nvPr>
        </p:nvSpPr>
        <p:spPr/>
        <p:txBody>
          <a:bodyPr/>
          <a:lstStyle/>
          <a:p>
            <a:fld id="{36C92FC2-4F00-4424-9EB7-C0BAC29E58DA}" type="slidenum">
              <a:rPr lang="fr-FR" smtClean="0"/>
              <a:t>36</a:t>
            </a:fld>
            <a:endParaRPr lang="fr-FR"/>
          </a:p>
        </p:txBody>
      </p:sp>
    </p:spTree>
    <p:extLst>
      <p:ext uri="{BB962C8B-B14F-4D97-AF65-F5344CB8AC3E}">
        <p14:creationId xmlns:p14="http://schemas.microsoft.com/office/powerpoint/2010/main" val="2936563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Essayez ce test. Je vais vous posez 3 questions. Essayez de trouver les bonnes réponses.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1 - Une batte et une balle coûtent 1,10€ au total. La batte coûte 1,00€ de plus que la balle. Combien coûte la balle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2 - S’il faut 5 minutes à 5 machines pour fabriquer 5 articles, combien de temps faudrait-il à 100 machines pour fabriquer 100 articles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3 - Dans un lac, il y a une parcelle de nénuphars. Chaque jour, la taille de la parcelle double. S’il faut 48 jours pour que la parcelle couvre tout le lac, combien de temps faudrait-il pour que la parcelle couvre la moitié du lac ?</a:t>
            </a:r>
          </a:p>
          <a:p>
            <a:r>
              <a:rPr lang="fr-FR" dirty="0"/>
              <a:t>--D’accord, quelles sont les bonnes réponses? Pour la question 1, votre premier instinct est normalement de dire 10 centimes. C’est faux. La pensée rapide est quelque chose comme 1€ pour la batte plus 10 centimes pour la balle fait 1,10€, mais c’est évidemment faux car 1€ n’est que 90 centimes de plus que 10 centimes, pas 1€. La réponse correcte est de 5 centimes. En effet, si l’on y réfléchit un peu plus, si la balle coûte 10 centimes et la batte coûte 1€ de plus (soit 1,10€), alors 10 centimes plus 1,10€ font 1,20€, et non 1,10€. Au lieu de cela, la balle coûte 5 centimes, la batte 1,05€ (soit 1€ de plus) pour un total de 1,10€.</a:t>
            </a:r>
          </a:p>
          <a:p>
            <a:r>
              <a:rPr lang="fr-FR" dirty="0"/>
              <a:t>--Pour la question 2, votre premier instinct est normalement de dire 100 minutes. C’est faux. La bonne réponse est de 5 minutes. Nous avons ce biais parce que nous voyons 5, 5, 5, puis 100, 100, et… quoi? Mais c’est clairement incorrect. Dans la première partie de la question, nous avons 5 machines qui fonctionnent en parallèle, chacune prenant 5 minutes pour produire 1 article chacune. Si nous avons 100 machines qui fonctionnent en parallèle, elles ne prendront que 5 minutes chacune pour produire 1 objet chacune, soit 100 articles au total en 5 minutes.</a:t>
            </a:r>
          </a:p>
          <a:p>
            <a:r>
              <a:rPr lang="fr-FR" dirty="0"/>
              <a:t>--Pour la question 3, votre premier instinct est normalement de dire 24 jours. Pourquoi? Parce qu’on nous demande combien de temps il faut pour que la moitié du lac soit remplie de nénuphars et 24 est la moitié de 48. Mais c’est encore une fois faux. La bonne réponse est de 47 jours. Etant donné que les nénuphars doublent chaque jour, le 47ème jour la moitié du lac sera remplie, puis elle doublera pour remplir tout le lac le dernier 48ème jour.</a:t>
            </a:r>
          </a:p>
          <a:p>
            <a:r>
              <a:rPr lang="fr-FR" dirty="0"/>
              <a:t>--C’est le </a:t>
            </a:r>
            <a:r>
              <a:rPr lang="fr-FR" b="1" dirty="0"/>
              <a:t>test de réflexion cognitive</a:t>
            </a:r>
            <a:r>
              <a:rPr lang="fr-FR" dirty="0"/>
              <a:t> (</a:t>
            </a:r>
            <a:r>
              <a:rPr lang="fr-FR" b="1" dirty="0"/>
              <a:t>TRC</a:t>
            </a:r>
            <a:r>
              <a:rPr lang="fr-FR" dirty="0"/>
              <a:t>). Ce test est conçu pour mesurer la tendance d’une personne à surpasser ses réponses instinctives et à engager une réflexion plus approfondie pour trouver la bonne réponse. C’est-à-dire qu’il évalue la tendance à utiliser une pensée intuitive (système 1) ou analytique (système 2).</a:t>
            </a:r>
          </a:p>
          <a:p>
            <a:r>
              <a:rPr lang="fr-FR" dirty="0"/>
              <a:t>--Le système 1 s’exécute rapidement sans réflexion, là où le système 2 nécessite une réflexion consciencieuse et un effort. Le test de réflexion cognitive est composé de ces trois questions qui ont toutes une réponse évidente mais fausse si elle est produite par le système 1. La réponse correcte nécessite l’activation du système 2. Pour que le système 2 soit activé, une personne doit constater que sa première réponse est incorrecte, ce qui nécessite une réflexion sur sa propre connaissance.</a:t>
            </a:r>
          </a:p>
          <a:p>
            <a:r>
              <a:rPr lang="fr-FR" dirty="0"/>
              <a:t>--Les résultats de ce test sont généralement en corrélation avec des mesures de l’intelligence telles que le test de quotient intellectuel.</a:t>
            </a:r>
          </a:p>
        </p:txBody>
      </p:sp>
      <p:sp>
        <p:nvSpPr>
          <p:cNvPr id="4" name="Slide Number Placeholder 3"/>
          <p:cNvSpPr>
            <a:spLocks noGrp="1"/>
          </p:cNvSpPr>
          <p:nvPr>
            <p:ph type="sldNum" sz="quarter" idx="5"/>
          </p:nvPr>
        </p:nvSpPr>
        <p:spPr/>
        <p:txBody>
          <a:bodyPr/>
          <a:lstStyle/>
          <a:p>
            <a:fld id="{36C92FC2-4F00-4424-9EB7-C0BAC29E58DA}" type="slidenum">
              <a:rPr lang="fr-FR" smtClean="0"/>
              <a:t>37</a:t>
            </a:fld>
            <a:endParaRPr lang="fr-FR"/>
          </a:p>
        </p:txBody>
      </p:sp>
    </p:spTree>
    <p:extLst>
      <p:ext uri="{BB962C8B-B14F-4D97-AF65-F5344CB8AC3E}">
        <p14:creationId xmlns:p14="http://schemas.microsoft.com/office/powerpoint/2010/main" val="2358999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dirty="0"/>
              <a:t>Citation de Xavier </a:t>
            </a:r>
            <a:r>
              <a:rPr lang="fr-FR" dirty="0" err="1"/>
              <a:t>Dorison</a:t>
            </a:r>
            <a:r>
              <a:rPr lang="fr-FR" dirty="0"/>
              <a:t>: « Je pense n’être véritablement à ma place nulle part. Trop faible pour l’aventure, trop rêveur pour la vie rangée de notable ».</a:t>
            </a:r>
          </a:p>
          <a:p>
            <a:pPr>
              <a:lnSpc>
                <a:spcPct val="107000"/>
              </a:lnSpc>
              <a:spcAft>
                <a:spcPts val="800"/>
              </a:spcAft>
            </a:pPr>
            <a:r>
              <a:rPr lang="fr-FR" dirty="0"/>
              <a:t>--Le système 1 et le système 2 ne sont pas mutuellement exclusifs. Il sera rarement le cas que vous n’utilisiez </a:t>
            </a:r>
            <a:r>
              <a:rPr lang="fr-FR" b="1" i="1" dirty="0"/>
              <a:t>que</a:t>
            </a:r>
            <a:r>
              <a:rPr lang="fr-FR" dirty="0"/>
              <a:t> la pensée intuitive ou que vous n’utilisiez </a:t>
            </a:r>
            <a:r>
              <a:rPr lang="fr-FR" b="1" i="1" dirty="0"/>
              <a:t>que</a:t>
            </a:r>
            <a:r>
              <a:rPr lang="fr-FR" dirty="0"/>
              <a:t> la pensée rationnelle (délibérée). L’approche du système dual de Kahneman imagine en fait les deux formes de raisonnement comme intégrées et se soutenant mutuellement. En effet, Kahneman souligne que presque tous les processus sont un mélange des deux systèmes, et il est important de souligner que les systèmes sont complémentaires.</a:t>
            </a:r>
            <a:endParaRPr lang="fr-FR" sz="1200" dirty="0">
              <a:effectLst/>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--Par exemple, les processus inconscients tels que l’émotion (système 1) jouent un rôle vital dans notre raisonnement plus logique (système 2), et c’est cette approche intégrative qui rend notre prise de décision significative, et souvent plus efficace et ciblée. Imaginez un supercalculateur artificiellement intelligent, par exemple, qui avait d’excellentes capacités de raisonnement mais pas d’émotions. Ce serait très rationnel, mais probablement aussi dangereux: sans émotions, ce serait une sorte de sociopathe.</a:t>
            </a:r>
          </a:p>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--Il existe donc des stratégies qui sont un mélange des deux extrêmes.</a:t>
            </a:r>
            <a:endParaRPr lang="fr-FR"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6C92FC2-4F00-4424-9EB7-C0BAC29E58DA}" type="slidenum">
              <a:rPr lang="fr-FR" smtClean="0"/>
              <a:t>38</a:t>
            </a:fld>
            <a:endParaRPr lang="fr-FR"/>
          </a:p>
        </p:txBody>
      </p:sp>
    </p:spTree>
    <p:extLst>
      <p:ext uri="{BB962C8B-B14F-4D97-AF65-F5344CB8AC3E}">
        <p14:creationId xmlns:p14="http://schemas.microsoft.com/office/powerpoint/2010/main" val="1994330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un article intéressant, lié à ce livre, sur la façon dont notre cognition peut être utilisée contre nous. L’article est assez court si vous voulez le lire. L’idée est que nos biais cognitifs peuvent être utilisés contre nous, par exemple sur les réseaux sociaux. Nous avons, par exemple, un fort biais de confirmation. Cela signifie que nous recherchons des informations conformes à ce que nous croyons déjà et ignorons les informations qui contredisent ce que nous croyons. Autrement dit, nous avons un parti pris pour confirmer nos croyances. </a:t>
            </a:r>
          </a:p>
          <a:p>
            <a:r>
              <a:rPr lang="fr-FR" dirty="0"/>
              <a:t>--Nous avons donc un très fort parti pris pour accepter comme des faits les critiques (même ridicules) de personnalités politiques avec lesquelles nous ne sommes pas d’accord. Les fausses nouvelles comme celle-ci peuvent être transmises beaucoup plus rapidement sur les réseaux sociaux que les vraies nouvelles. De même, les médias sociaux et les appareils intelligents (e.g., les smartphones) ont tendance à monopoliser notre attention et peuvent renforcer nos biais cognitifs.</a:t>
            </a:r>
          </a:p>
          <a:p>
            <a:r>
              <a:rPr lang="fr-FR" dirty="0"/>
              <a:t>https://www.observateurcontinental.fr/?module=articles&amp;action=view&amp;id=3358</a:t>
            </a:r>
          </a:p>
        </p:txBody>
      </p:sp>
      <p:sp>
        <p:nvSpPr>
          <p:cNvPr id="4" name="Slide Number Placeholder 3"/>
          <p:cNvSpPr>
            <a:spLocks noGrp="1"/>
          </p:cNvSpPr>
          <p:nvPr>
            <p:ph type="sldNum" sz="quarter" idx="5"/>
          </p:nvPr>
        </p:nvSpPr>
        <p:spPr/>
        <p:txBody>
          <a:bodyPr/>
          <a:lstStyle/>
          <a:p>
            <a:fld id="{36C92FC2-4F00-4424-9EB7-C0BAC29E58DA}" type="slidenum">
              <a:rPr lang="fr-FR" smtClean="0"/>
              <a:t>39</a:t>
            </a:fld>
            <a:endParaRPr lang="fr-FR"/>
          </a:p>
        </p:txBody>
      </p:sp>
    </p:spTree>
    <p:extLst>
      <p:ext uri="{BB962C8B-B14F-4D97-AF65-F5344CB8AC3E}">
        <p14:creationId xmlns:p14="http://schemas.microsoft.com/office/powerpoint/2010/main" val="2702573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traitement de l’information peut être épuisant. Voici un article sur la façon dont la charge mentale peut avoir un impact sur notre vie privée.
https://www.huffingtonpost.fr/life/article/nouveau-pere-au-foyer-je-realise-maintenant-l-etendue-de-la-charge-mentale-blog_191610.html</a:t>
            </a:r>
          </a:p>
        </p:txBody>
      </p:sp>
      <p:sp>
        <p:nvSpPr>
          <p:cNvPr id="4" name="Slide Number Placeholder 3"/>
          <p:cNvSpPr>
            <a:spLocks noGrp="1"/>
          </p:cNvSpPr>
          <p:nvPr>
            <p:ph type="sldNum" sz="quarter" idx="5"/>
          </p:nvPr>
        </p:nvSpPr>
        <p:spPr/>
        <p:txBody>
          <a:bodyPr/>
          <a:lstStyle/>
          <a:p>
            <a:fld id="{36C92FC2-4F00-4424-9EB7-C0BAC29E58DA}" type="slidenum">
              <a:rPr lang="fr-FR" smtClean="0"/>
              <a:t>40</a:t>
            </a:fld>
            <a:endParaRPr lang="fr-FR"/>
          </a:p>
        </p:txBody>
      </p:sp>
    </p:spTree>
    <p:extLst>
      <p:ext uri="{BB962C8B-B14F-4D97-AF65-F5344CB8AC3E}">
        <p14:creationId xmlns:p14="http://schemas.microsoft.com/office/powerpoint/2010/main" val="31469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dirty="0">
                <a:effectLst/>
                <a:latin typeface="Times New Roman" panose="02020603050405020304" pitchFamily="18" charset="0"/>
                <a:ea typeface="Times New Roman" panose="02020603050405020304" pitchFamily="18" charset="0"/>
                <a:cs typeface="Arial" panose="020B0604020202020204" pitchFamily="34" charset="0"/>
              </a:rPr>
              <a:t>Daniel Kahneman a fait des travaux sur les différentes vitesses de pensée. </a:t>
            </a:r>
            <a:r>
              <a:rPr lang="fr-FR" dirty="0"/>
              <a:t>Kahneman est le lauréat du Prix de la Banque de Suède en sciences économiques en mémoire d’Alfred Nobel. La thèse centrale du livre est la dichotomie entre deux modes de pensée :</a:t>
            </a:r>
          </a:p>
          <a:p>
            <a:r>
              <a:rPr lang="fr-FR" dirty="0"/>
              <a:t>--</a:t>
            </a:r>
            <a:r>
              <a:rPr lang="fr-FR" b="1" i="1" dirty="0"/>
              <a:t>le système 1</a:t>
            </a:r>
            <a:r>
              <a:rPr lang="fr-FR" dirty="0"/>
              <a:t> (rapide, instinctif et émotionnel): « Il s’agit du système cognitif qui fonctionne de manière automatique, involontaire, intuitive, rapide et demandant peu d’effort. De manière générale, le système 1 est le système de raisonnement utilisé par défaut, car il est le moins coûteux en énergie. C’est également lui qui est à l’origine de la créativité, grâce aux multiples associations intuitives qu’il effectue. C’est par exemple grâce à lui que les individus sont capables de reconnaître la colère de manière immédiate sur le visage d’une personne. »</a:t>
            </a:r>
          </a:p>
          <a:p>
            <a:r>
              <a:rPr lang="fr-FR" dirty="0"/>
              <a:t>--</a:t>
            </a:r>
            <a:r>
              <a:rPr lang="fr-FR" b="1" i="1" dirty="0"/>
              <a:t>le système 2</a:t>
            </a:r>
            <a:r>
              <a:rPr lang="fr-FR" dirty="0"/>
              <a:t> (plus lent, plus réfléchi et plus logique): « Il s’agit du système le plus souvent – à tort – associé à la faculté de pensée. Il nécessite une certaine concentration et une certaine attention de la part de l’individu. Il intervient dans la résolution de problèmes complexes, grâce à son approche plutôt analytique. Il est toutefois plus lent que le système 1 et intervient lorsque le système 1 est confronté à un problème nouveau auquel il ne sait pas répondre. C’est grâce à lui que les individus sont, entre autres, capables de remplir leur déclaration d’impôts. »</a:t>
            </a:r>
          </a:p>
          <a:p>
            <a:r>
              <a:rPr lang="fr-FR" dirty="0"/>
              <a:t>--Le livre définit les biais cognitifs associés à chacun de ces modes de pensée.</a:t>
            </a:r>
          </a:p>
        </p:txBody>
      </p:sp>
      <p:sp>
        <p:nvSpPr>
          <p:cNvPr id="4" name="Slide Number Placeholder 3"/>
          <p:cNvSpPr>
            <a:spLocks noGrp="1"/>
          </p:cNvSpPr>
          <p:nvPr>
            <p:ph type="sldNum" sz="quarter" idx="5"/>
          </p:nvPr>
        </p:nvSpPr>
        <p:spPr/>
        <p:txBody>
          <a:bodyPr/>
          <a:lstStyle/>
          <a:p>
            <a:fld id="{36C92FC2-4F00-4424-9EB7-C0BAC29E58DA}" type="slidenum">
              <a:rPr lang="fr-FR" smtClean="0"/>
              <a:t>5</a:t>
            </a:fld>
            <a:endParaRPr lang="fr-FR"/>
          </a:p>
        </p:txBody>
      </p:sp>
    </p:spTree>
    <p:extLst>
      <p:ext uri="{BB962C8B-B14F-4D97-AF65-F5344CB8AC3E}">
        <p14:creationId xmlns:p14="http://schemas.microsoft.com/office/powerpoint/2010/main" val="478530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Et ici un autre...
https://madame.lefigaro.fr/bien-etre/les-femmes-auraient-davantage-envie-de-faire-lamour-si-charge-mentale-necrasait-pas-leur-desir-010222-210486</a:t>
            </a:r>
          </a:p>
        </p:txBody>
      </p:sp>
      <p:sp>
        <p:nvSpPr>
          <p:cNvPr id="4" name="Slide Number Placeholder 3"/>
          <p:cNvSpPr>
            <a:spLocks noGrp="1"/>
          </p:cNvSpPr>
          <p:nvPr>
            <p:ph type="sldNum" sz="quarter" idx="5"/>
          </p:nvPr>
        </p:nvSpPr>
        <p:spPr/>
        <p:txBody>
          <a:bodyPr/>
          <a:lstStyle/>
          <a:p>
            <a:fld id="{36C92FC2-4F00-4424-9EB7-C0BAC29E58DA}" type="slidenum">
              <a:rPr lang="fr-FR" smtClean="0"/>
              <a:t>41</a:t>
            </a:fld>
            <a:endParaRPr lang="fr-FR"/>
          </a:p>
        </p:txBody>
      </p:sp>
    </p:spTree>
    <p:extLst>
      <p:ext uri="{BB962C8B-B14F-4D97-AF65-F5344CB8AC3E}">
        <p14:creationId xmlns:p14="http://schemas.microsoft.com/office/powerpoint/2010/main" val="410449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Par exemple, le système 1 nous donne une réponse très rapide, mais parfois une mauvaise réponse. Par exemple, considérons le raisonnement conditionnel. Le raisonnement conditionnel est la forme de raisonnement propositionnel qui met en jeu des énoncés conditionnels, c’est-à-dire des énoncés construits avec le connecteur « si... alors » ou des expressions équivalentes. Si on nous donne une déclaration / une prémisse que nous devons interpréter comme vraie, telle que: « S’il pleut Pierre sort avec son parapluie » (ou: « S’il pleut, </a:t>
            </a:r>
            <a:r>
              <a:rPr lang="fr-FR" u="sng" dirty="0"/>
              <a:t>alors</a:t>
            </a:r>
            <a:r>
              <a:rPr lang="fr-FR" dirty="0"/>
              <a:t> Pierre sort avec son parapluie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-Ensuite, on nous dit que: « Pierre sort avec son parapluie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Ensuite, on nous pose la question: « </a:t>
            </a:r>
            <a:r>
              <a:rPr kumimoji="0" lang="fr-FR" sz="1200" b="0" i="0" u="none" strike="noStrike" kern="1200" cap="none" spc="0" normalizeH="0" baseline="0" noProof="0" dirty="0">
                <a:ln>
                  <a:noFill/>
                </a:ln>
                <a:solidFill>
                  <a:prstClr val="black"/>
                </a:solidFill>
                <a:effectLst/>
                <a:uLnTx/>
                <a:uFillTx/>
                <a:latin typeface="Calibri"/>
                <a:ea typeface="+mn-ea"/>
                <a:cs typeface="+mn-cs"/>
              </a:rPr>
              <a:t>Est-ce qu’il pleut ? </a:t>
            </a:r>
            <a:r>
              <a:rPr kumimoji="0" lang="fr-FR" sz="1200" b="0" i="0" u="none" strike="noStrike" kern="1200" cap="none" spc="0" normalizeH="0" baseline="0" noProof="0" dirty="0">
                <a:ln>
                  <a:noFill/>
                </a:ln>
                <a:solidFill>
                  <a:prstClr val="black"/>
                </a:solidFill>
                <a:effectLst/>
                <a:uLnTx/>
                <a:uFillTx/>
                <a:latin typeface="+mn-lt"/>
                <a:ea typeface="+mn-ea"/>
                <a:cs typeface="+mn-cs"/>
              </a:rPr>
              <a:t>». Ou plus précisément, on nous demande s’il pleut </a:t>
            </a:r>
            <a:r>
              <a:rPr kumimoji="0" lang="fr-FR" sz="1200" b="1" i="1" u="none" strike="noStrike" kern="1200" cap="none" spc="0" normalizeH="0" baseline="0" noProof="0" dirty="0">
                <a:ln>
                  <a:noFill/>
                </a:ln>
                <a:solidFill>
                  <a:prstClr val="black"/>
                </a:solidFill>
                <a:effectLst/>
                <a:uLnTx/>
                <a:uFillTx/>
                <a:latin typeface="+mn-lt"/>
                <a:ea typeface="+mn-ea"/>
                <a:cs typeface="+mn-cs"/>
              </a:rPr>
              <a:t>nécessairement</a:t>
            </a:r>
            <a:r>
              <a:rPr kumimoji="0" lang="fr-FR" sz="1200" b="0" i="0" u="none" strike="noStrike" kern="1200" cap="none" spc="0" normalizeH="0" baseline="0" noProof="0" dirty="0">
                <a:ln>
                  <a:noFill/>
                </a:ln>
                <a:solidFill>
                  <a:prstClr val="black"/>
                </a:solidFill>
                <a:effectLst/>
                <a:uLnTx/>
                <a:uFillTx/>
                <a:latin typeface="+mn-lt"/>
                <a:ea typeface="+mn-ea"/>
                <a:cs typeface="+mn-cs"/>
              </a:rPr>
              <a:t> compte tenu de ces deux affirmations. Qu’en pensez-vous? Est-ce qu’il pleut </a:t>
            </a:r>
            <a:r>
              <a:rPr kumimoji="0" lang="fr-FR" sz="1200" b="1" i="1" u="none" strike="noStrike" kern="1200" cap="none" spc="0" normalizeH="0" baseline="0" noProof="0" dirty="0">
                <a:ln>
                  <a:noFill/>
                </a:ln>
                <a:solidFill>
                  <a:prstClr val="black"/>
                </a:solidFill>
                <a:effectLst/>
                <a:uLnTx/>
                <a:uFillTx/>
                <a:latin typeface="+mn-lt"/>
                <a:ea typeface="+mn-ea"/>
                <a:cs typeface="+mn-cs"/>
              </a:rPr>
              <a:t>nécessairement</a:t>
            </a:r>
            <a:r>
              <a:rPr kumimoji="0" lang="fr-FR" sz="1200" b="0" i="0" u="none" strike="noStrike" kern="1200" cap="none" spc="0" normalizeH="0" baseline="0" noProof="0" dirty="0">
                <a:ln>
                  <a:noFill/>
                </a:ln>
                <a:solidFill>
                  <a:prstClr val="black"/>
                </a:solidFill>
                <a:effectLst/>
                <a:uLnTx/>
                <a:uFillTx/>
                <a:latin typeface="+mn-lt"/>
                <a:ea typeface="+mn-ea"/>
                <a:cs typeface="+mn-cs"/>
              </a:rPr>
              <a:t>?
--Notre intuition immédiate est de dire « oui ». C’est la réponse rapide qui vous est donnée par le système 1. Cependant, si vous réfléchissez vraiment à la logique (qui nécessite le système 2), vous pouvez vous rendre compte qu’il ne pleut pas </a:t>
            </a:r>
            <a:r>
              <a:rPr kumimoji="0" lang="fr-FR" sz="1200" b="1" i="1" u="none" strike="noStrike" kern="1200" cap="none" spc="0" normalizeH="0" baseline="0" noProof="0" dirty="0">
                <a:ln>
                  <a:noFill/>
                </a:ln>
                <a:solidFill>
                  <a:prstClr val="black"/>
                </a:solidFill>
                <a:effectLst/>
                <a:uLnTx/>
                <a:uFillTx/>
                <a:latin typeface="+mn-lt"/>
                <a:ea typeface="+mn-ea"/>
                <a:cs typeface="+mn-cs"/>
              </a:rPr>
              <a:t>nécessairement</a:t>
            </a:r>
            <a:r>
              <a:rPr kumimoji="0" lang="fr-FR" sz="1200" b="0" i="0" u="none" strike="noStrike" kern="1200" cap="none" spc="0" normalizeH="0" baseline="0" noProof="0" dirty="0">
                <a:ln>
                  <a:noFill/>
                </a:ln>
                <a:solidFill>
                  <a:prstClr val="black"/>
                </a:solidFill>
                <a:effectLst/>
                <a:uLnTx/>
                <a:uFillTx/>
                <a:latin typeface="+mn-lt"/>
                <a:ea typeface="+mn-ea"/>
                <a:cs typeface="+mn-cs"/>
              </a:rPr>
              <a:t>. La prémisse dit que Pierre sort avec son parapluie s’il pleut, mais elle ne dit pas l’inverse. Elle ne dit pas que « Si Pierre sort avec son parapluie, alors il pleut ». Cela pourrait être le cas que Pierre sort avec son parapluie même quand il ne pleut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lang="fr-FR" dirty="0"/>
              <a:t>Nous représentons souvent ce type de problème de manière abstraite comme : si </a:t>
            </a:r>
            <a:r>
              <a:rPr lang="fr-FR" i="1" dirty="0"/>
              <a:t>p</a:t>
            </a:r>
            <a:r>
              <a:rPr lang="fr-FR" dirty="0"/>
              <a:t>, alors </a:t>
            </a:r>
            <a:r>
              <a:rPr lang="fr-FR" i="1" dirty="0"/>
              <a:t>q</a:t>
            </a:r>
            <a:r>
              <a:rPr lang="fr-FR" dirty="0"/>
              <a:t>. L’antécédent est </a:t>
            </a:r>
            <a:r>
              <a:rPr lang="fr-FR" i="1" dirty="0"/>
              <a:t>p</a:t>
            </a:r>
            <a:r>
              <a:rPr lang="fr-FR" dirty="0"/>
              <a:t> et le conséquent est </a:t>
            </a:r>
            <a:r>
              <a:rPr lang="fr-FR" i="1" dirty="0"/>
              <a:t>q</a:t>
            </a:r>
            <a:r>
              <a:rPr lang="fr-FR" dirty="0"/>
              <a:t> (les lettres p et q sont arbitraires, mais utilisées classiquement).</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36C92FC2-4F00-4424-9EB7-C0BAC29E58DA}" type="slidenum">
              <a:rPr lang="fr-FR" smtClean="0"/>
              <a:t>6</a:t>
            </a:fld>
            <a:endParaRPr lang="fr-FR"/>
          </a:p>
        </p:txBody>
      </p:sp>
    </p:spTree>
    <p:extLst>
      <p:ext uri="{BB962C8B-B14F-4D97-AF65-F5344CB8AC3E}">
        <p14:creationId xmlns:p14="http://schemas.microsoft.com/office/powerpoint/2010/main" val="399044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existe également une tâche un peu plus complexe dans laquelle on vous donne deux prémisses, qu’on vous demande de supposer vraies, et une conclusion que vous devez évaluer comme nécessairement vraie ou non. C’est ce qu’on appelle un syllogisme. Nous avons également des difficultés avec ce type de problèmes, surtout si nous ne réfléchissons pas soigneusement à la logique du problème. Par exemple:</a:t>
            </a:r>
          </a:p>
          <a:p>
            <a:r>
              <a:rPr lang="fr-FR" dirty="0"/>
              <a:t>« Tous les chats ont quatre pattes. J’ai quatre pattes. Par conséquent, je suis un chat. »</a:t>
            </a:r>
          </a:p>
          <a:p>
            <a:r>
              <a:rPr lang="fr-FR" dirty="0"/>
              <a:t>--Il n’y a rien d’incorrect dans les deux prémisses. Cependant, le chien ici a mal conclu. La première prémisse dit que tous les chats ont quatre pattes, mais pas l’inverse (i.e., que tous les animaux à quatre pattes sont des chats). Bien sûr, il s’agit d’un exemple intentionnellement absurde, mais ce type d’erreur est plus fréquent dans les problèmes plus difficiles ou plus abstraits.</a:t>
            </a:r>
          </a:p>
        </p:txBody>
      </p:sp>
      <p:sp>
        <p:nvSpPr>
          <p:cNvPr id="4" name="Slide Number Placeholder 3"/>
          <p:cNvSpPr>
            <a:spLocks noGrp="1"/>
          </p:cNvSpPr>
          <p:nvPr>
            <p:ph type="sldNum" sz="quarter" idx="5"/>
          </p:nvPr>
        </p:nvSpPr>
        <p:spPr/>
        <p:txBody>
          <a:bodyPr/>
          <a:lstStyle/>
          <a:p>
            <a:fld id="{36C92FC2-4F00-4424-9EB7-C0BAC29E58DA}" type="slidenum">
              <a:rPr lang="fr-FR" smtClean="0"/>
              <a:t>7</a:t>
            </a:fld>
            <a:endParaRPr lang="fr-FR"/>
          </a:p>
        </p:txBody>
      </p:sp>
    </p:spTree>
    <p:extLst>
      <p:ext uri="{BB962C8B-B14F-4D97-AF65-F5344CB8AC3E}">
        <p14:creationId xmlns:p14="http://schemas.microsoft.com/office/powerpoint/2010/main" val="246644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FR" sz="1200" b="1" dirty="0">
                <a:effectLst/>
                <a:latin typeface="Times New Roman" panose="02020603050405020304" pitchFamily="18" charset="0"/>
                <a:ea typeface="Times New Roman" panose="02020603050405020304" pitchFamily="18" charset="0"/>
                <a:cs typeface="Arial" panose="020B0604020202020204" pitchFamily="34" charset="0"/>
              </a:rPr>
              <a:t>La tâche de sélection de </a:t>
            </a:r>
            <a:r>
              <a:rPr lang="fr-FR" sz="1200" b="1" dirty="0" err="1">
                <a:effectLst/>
                <a:latin typeface="Times New Roman" panose="02020603050405020304" pitchFamily="18" charset="0"/>
                <a:ea typeface="Times New Roman" panose="02020603050405020304" pitchFamily="18" charset="0"/>
                <a:cs typeface="Arial" panose="020B0604020202020204" pitchFamily="34" charset="0"/>
              </a:rPr>
              <a:t>Wason</a:t>
            </a:r>
            <a:endParaRPr lang="fr-FR" sz="1200" b="1" dirty="0">
              <a:effectLst/>
              <a:latin typeface="Times New Roman" panose="02020603050405020304" pitchFamily="18" charset="0"/>
              <a:ea typeface="Times New Roman" panose="02020603050405020304" pitchFamily="18" charset="0"/>
              <a:cs typeface="Arial" panose="020B0604020202020204" pitchFamily="34" charset="0"/>
            </a:endParaRPr>
          </a:p>
          <a:p>
            <a:pPr eaLnBrk="1" hangingPunct="1">
              <a:spcBef>
                <a:spcPct val="0"/>
              </a:spcBef>
              <a:defRPr/>
            </a:pPr>
            <a:r>
              <a:rPr lang="fr-FR" altLang="fr-FR" dirty="0"/>
              <a:t>Considérez l</a:t>
            </a:r>
            <a:r>
              <a:rPr lang="fr-FR" dirty="0"/>
              <a:t>e paradigme initialement décrit par </a:t>
            </a:r>
            <a:r>
              <a:rPr lang="fr-FR" dirty="0" err="1"/>
              <a:t>Wason</a:t>
            </a:r>
            <a:r>
              <a:rPr lang="fr-FR" dirty="0"/>
              <a:t> (1966) qui est souvent utilisé pour étudier le raisonnement conditionnel. Dans une version, on indique au participant que la tâche concerne des cartes possédant une lettre d’un côté et un chiffre de l’autre. On lui montre quatre de ces cartes étalées sur la table. On stipule qu’une règle concerne ces quatre cartes, par exemple « Si une carte a un D sur une face, alors elle porte un 5 sur l’autre face ». Et on dit qu’on ne sait pas si elle est vraie ou fausse. La tâche consiste à indiquer la ou les carte(s) qu’il est nécessaire de retourner pour savoir si la règle est vraie ou fausse. La ou les cartes doivent être indiquées toutes ensembles à l’avance sans exécuter l’action, donc en l’absence de tout feedback. Il s’agit d’un problème de recherche d’information pour tester une hypothèse.</a:t>
            </a:r>
          </a:p>
          <a:p>
            <a:pPr eaLnBrk="1" hangingPunct="1">
              <a:spcBef>
                <a:spcPct val="0"/>
              </a:spcBef>
              <a:defRPr/>
            </a:pPr>
            <a:r>
              <a:rPr lang="fr-FR" altLang="fr-FR" dirty="0"/>
              <a:t>--</a:t>
            </a:r>
            <a:r>
              <a:rPr lang="fr-FR" dirty="0"/>
              <a:t>Dans cet exemple, il est nécessaire de retourner le D (p) pour voir s’il y a un 5 de l’autre côté. Pourquoi? Parce que cette carte peut invalider la règle (e.g., s’il y a un autre chiffre, comme 7). Il n’est pas nécessaire de retourner le K (non-p), car la règle ne dit rien sur ce qui se trouve derrière un K. Il n’est pas non plus nécessaire de retourner le 5 (q), car alors que la règle stipule qu’il y a toujours un 5 derrière un D, elle ne dit pas l’inverse (e.g., un 5 pourrait aussi être derrière un K). Cependant, nous devons inverser le 7 (non-q) pour nous assurer qu’il n’y a pas de D derrière (ce qui violerait la règle).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t>
            </a:r>
            <a:r>
              <a:rPr lang="fr-FR" dirty="0"/>
              <a:t>Ce type de problème est extrêmement difficile, même pour les adultes. Seulement 10 à 20% des sujets adultes retournent les cartes D (</a:t>
            </a:r>
            <a:r>
              <a:rPr lang="fr-FR" i="1" dirty="0"/>
              <a:t>p ; </a:t>
            </a:r>
            <a:r>
              <a:rPr lang="fr-FR" dirty="0"/>
              <a:t>affirmation de l’antécédent) et 7 (</a:t>
            </a:r>
            <a:r>
              <a:rPr lang="fr-FR" i="1" dirty="0"/>
              <a:t>non-q ; </a:t>
            </a:r>
            <a:r>
              <a:rPr lang="fr-FR" dirty="0"/>
              <a:t>négation du conséquent). On a envie de retourner 5</a:t>
            </a:r>
            <a:r>
              <a:rPr lang="fr-FR" baseline="0" dirty="0"/>
              <a:t> mais c’est 7 qu’il faut retourner. Nous avons un biais de confirmation: nous avons tendance à chercher la vérification d’une règle plutôt que sa réfutation. On ne s’intéresse qu’aux information qui confirment notre opinion (e.g., le 5).</a:t>
            </a:r>
            <a:endParaRPr lang="fr-FR" dirty="0"/>
          </a:p>
        </p:txBody>
      </p:sp>
      <p:sp>
        <p:nvSpPr>
          <p:cNvPr id="4" name="Slide Number Placeholder 3"/>
          <p:cNvSpPr>
            <a:spLocks noGrp="1"/>
          </p:cNvSpPr>
          <p:nvPr>
            <p:ph type="sldNum" sz="quarter" idx="5"/>
          </p:nvPr>
        </p:nvSpPr>
        <p:spPr/>
        <p:txBody>
          <a:bodyPr/>
          <a:lstStyle/>
          <a:p>
            <a:fld id="{36C92FC2-4F00-4424-9EB7-C0BAC29E58DA}" type="slidenum">
              <a:rPr lang="fr-FR" smtClean="0"/>
              <a:t>8</a:t>
            </a:fld>
            <a:endParaRPr lang="fr-FR"/>
          </a:p>
        </p:txBody>
      </p:sp>
    </p:spTree>
    <p:extLst>
      <p:ext uri="{BB962C8B-B14F-4D97-AF65-F5344CB8AC3E}">
        <p14:creationId xmlns:p14="http://schemas.microsoft.com/office/powerpoint/2010/main" val="220914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ltLang="en-US" dirty="0"/>
              <a:t>Les résultats sont un peu différents dans le contexte de permission. Par exemple, considérez le problème : « </a:t>
            </a:r>
            <a:r>
              <a:rPr lang="fr-FR" altLang="fr-FR" dirty="0"/>
              <a:t>si le client boit de l’alcool, alors il a plus de 18 ans ». Les cartes fournies sont alcool </a:t>
            </a:r>
            <a:r>
              <a:rPr lang="fr-FR" altLang="fr-FR" i="1" dirty="0"/>
              <a:t>(p</a:t>
            </a:r>
            <a:r>
              <a:rPr lang="fr-FR" altLang="fr-FR" dirty="0"/>
              <a:t>), limonade (</a:t>
            </a:r>
            <a:r>
              <a:rPr lang="fr-FR" altLang="fr-FR" i="1" dirty="0"/>
              <a:t>non-p</a:t>
            </a:r>
            <a:r>
              <a:rPr lang="fr-FR" altLang="fr-FR" dirty="0"/>
              <a:t>), 20 ans (</a:t>
            </a:r>
            <a:r>
              <a:rPr lang="fr-FR" altLang="fr-FR" i="1" dirty="0"/>
              <a:t>q</a:t>
            </a:r>
            <a:r>
              <a:rPr lang="fr-FR" altLang="fr-FR" dirty="0"/>
              <a:t>), et 16 ans (</a:t>
            </a:r>
            <a:r>
              <a:rPr lang="fr-FR" altLang="fr-FR" i="1" dirty="0"/>
              <a:t>non-q</a:t>
            </a:r>
            <a:r>
              <a:rPr lang="fr-FR" altLang="fr-FR" dirty="0"/>
              <a:t>).</a:t>
            </a:r>
          </a:p>
          <a:p>
            <a:r>
              <a:rPr lang="fr-FR" altLang="fr-FR" dirty="0"/>
              <a:t>--Abstraitement, </a:t>
            </a:r>
            <a:r>
              <a:rPr lang="fr-FR" altLang="en-US" dirty="0"/>
              <a:t>il s’agit du même type de problème qu’auparavant (si </a:t>
            </a:r>
            <a:r>
              <a:rPr lang="fr-FR" altLang="en-US" i="1" dirty="0"/>
              <a:t>p</a:t>
            </a:r>
            <a:r>
              <a:rPr lang="fr-FR" altLang="en-US" dirty="0"/>
              <a:t>, alors </a:t>
            </a:r>
            <a:r>
              <a:rPr lang="fr-FR" altLang="en-US" i="1" dirty="0"/>
              <a:t>q</a:t>
            </a:r>
            <a:r>
              <a:rPr lang="fr-FR" altLang="en-US" dirty="0"/>
              <a:t>), mais dans le contexte de l’autorisation.</a:t>
            </a:r>
            <a:r>
              <a:rPr lang="fr-FR" altLang="fr-FR" dirty="0"/>
              <a:t> </a:t>
            </a:r>
            <a:r>
              <a:rPr lang="fr-FR" altLang="en-US" dirty="0"/>
              <a:t>Les résultats avec ce type de problème sont bien meilleurs. C’est-à-dire que les gens ont tendance à vérifier les bonnes cartes.</a:t>
            </a:r>
          </a:p>
          <a:p>
            <a:r>
              <a:rPr lang="fr-FR" altLang="en-US" dirty="0"/>
              <a:t>--Cheng et </a:t>
            </a:r>
            <a:r>
              <a:rPr lang="fr-FR" altLang="en-US" dirty="0" err="1"/>
              <a:t>Holyoak</a:t>
            </a:r>
            <a:r>
              <a:rPr lang="fr-FR" altLang="en-US" dirty="0"/>
              <a:t> (1985) ont proposé d’expliquer cette différence dans la difficulté des deux situations par l’existence de schémas pragmatiques de raisonnement qui permettent de se comporter efficacement dans les situations sociales. Par exemple, dans cet exemple, il est facile de voir que nous devons nous assurer qu’une personne qui boit de l’alcool (p) est plus âgée que l’âge légal pour boire (e.g., 18 ans), et que nous devons vérifier si une personne plus jeune que l’âge légal pour boire l’alcool (non-q) ne boit pas d’alcool.</a:t>
            </a: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2FC2-4F00-4424-9EB7-C0BAC29E58D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1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Bien que nous puissions faire de nombreuses erreurs lorsque nous ne pensons pas assez à un problème (e.g., lorsque nous nous appuyons sur le système 1 plutôt que sur le système 2), nous pouvons également faire de nombreuses erreurs lorsque nous essayons de raisonner stratégiquement sur un problème. C’est-à-dire que le système 2 peut également faire des erreurs.
--Un exemple de ceci est le </a:t>
            </a:r>
            <a:r>
              <a:rPr lang="fr-FR" b="1" i="1" dirty="0"/>
              <a:t>biais de représentativité</a:t>
            </a:r>
            <a:r>
              <a:rPr lang="fr-FR" dirty="0"/>
              <a:t>.
--Imaginez que nous retournons une pièce six fois.</a:t>
            </a:r>
            <a:r>
              <a:rPr kumimoji="0" lang="fr-FR" sz="1200" b="0" i="0" u="none" strike="noStrike" kern="1200" cap="none" spc="0" normalizeH="0" baseline="0" noProof="0" dirty="0">
                <a:ln>
                  <a:noFill/>
                </a:ln>
                <a:solidFill>
                  <a:prstClr val="black"/>
                </a:solidFill>
                <a:effectLst/>
                <a:uLnTx/>
                <a:uFillTx/>
                <a:latin typeface="Calibri"/>
                <a:ea typeface="+mn-ea"/>
                <a:cs typeface="+mn-cs"/>
              </a:rPr>
              <a:t> </a:t>
            </a:r>
            <a:r>
              <a:rPr lang="fr-FR" dirty="0"/>
              <a:t>Voici cinq séquences possibles de pile ou face. </a:t>
            </a:r>
            <a:r>
              <a:rPr kumimoji="0" lang="fr-FR" sz="1200" b="0" i="0" u="none" strike="noStrike" kern="1200" cap="none" spc="0" normalizeH="0" baseline="0" noProof="0" dirty="0">
                <a:ln>
                  <a:noFill/>
                </a:ln>
                <a:solidFill>
                  <a:prstClr val="black"/>
                </a:solidFill>
                <a:effectLst/>
                <a:uLnTx/>
                <a:uFillTx/>
                <a:latin typeface="Calibri"/>
                <a:ea typeface="+mn-ea"/>
                <a:cs typeface="+mn-cs"/>
              </a:rPr>
              <a:t>Quelle séquence de tirage est la plus aléatoire? Qui pense FFFPPP? Et FPPFFP? Et vous pensez: surtout pas FFFFFF, PPPPPP ou PFPFPF.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r>
              <a:rPr lang="fr-FR" b="1" i="1" dirty="0"/>
              <a:t>Mais c’est faux</a:t>
            </a:r>
            <a:r>
              <a:rPr lang="fr-FR" dirty="0"/>
              <a:t>. </a:t>
            </a:r>
            <a:r>
              <a:rPr kumimoji="0" lang="fr-FR" sz="1200" b="0" i="0" u="none" strike="noStrike" kern="1200" cap="none" spc="0" normalizeH="0" baseline="0" noProof="0" dirty="0">
                <a:ln>
                  <a:noFill/>
                </a:ln>
                <a:solidFill>
                  <a:prstClr val="black"/>
                </a:solidFill>
                <a:effectLst/>
                <a:uLnTx/>
                <a:uFillTx/>
                <a:latin typeface="Calibri"/>
                <a:ea typeface="+mn-ea"/>
                <a:cs typeface="+mn-cs"/>
              </a:rPr>
              <a:t>FPPFFP : semble représentatif de l’idée que nous nous faisons de l’aléatoire. Mais en fait</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fr-FR" dirty="0"/>
              <a:t>il n’y a pas de réponse correcte ici. C</a:t>
            </a:r>
            <a:r>
              <a:rPr kumimoji="0" lang="fr-FR" sz="1200" b="0" i="0" u="none" strike="noStrike" kern="1200" cap="none" spc="0" normalizeH="0" baseline="0" noProof="0" dirty="0">
                <a:ln>
                  <a:noFill/>
                </a:ln>
                <a:solidFill>
                  <a:prstClr val="black"/>
                </a:solidFill>
                <a:effectLst/>
                <a:uLnTx/>
                <a:uFillTx/>
                <a:latin typeface="+mn-lt"/>
                <a:ea typeface="+mn-ea"/>
                <a:cs typeface="+mn-cs"/>
              </a:rPr>
              <a:t>es cinq séquences sont également probables (ou plutôt : tout aussi improbables). La probabilité d’une séquence </a:t>
            </a:r>
            <a:r>
              <a:rPr kumimoji="0" lang="fr-FR" sz="1200" b="1" i="1" u="none" strike="noStrike" kern="1200" cap="none" spc="0" normalizeH="0" baseline="0" noProof="0" dirty="0">
                <a:ln>
                  <a:noFill/>
                </a:ln>
                <a:solidFill>
                  <a:prstClr val="black"/>
                </a:solidFill>
                <a:effectLst/>
                <a:uLnTx/>
                <a:uFillTx/>
                <a:latin typeface="+mn-lt"/>
                <a:ea typeface="+mn-ea"/>
                <a:cs typeface="+mn-cs"/>
              </a:rPr>
              <a:t>particulière</a:t>
            </a:r>
            <a:r>
              <a:rPr kumimoji="0" lang="fr-FR" sz="1200" b="0" i="0" u="none" strike="noStrike" kern="1200" cap="none" spc="0" normalizeH="0" baseline="0" noProof="0" dirty="0">
                <a:ln>
                  <a:noFill/>
                </a:ln>
                <a:solidFill>
                  <a:prstClr val="black"/>
                </a:solidFill>
                <a:effectLst/>
                <a:uLnTx/>
                <a:uFillTx/>
                <a:latin typeface="+mn-lt"/>
                <a:ea typeface="+mn-ea"/>
                <a:cs typeface="+mn-cs"/>
              </a:rPr>
              <a:t> de six retournements est </a:t>
            </a:r>
            <a:r>
              <a:rPr kumimoji="0" lang="fr-FR" sz="1200" b="1" i="1" u="none" strike="noStrike" kern="1200" cap="none" spc="0" normalizeH="0" baseline="0" noProof="0" dirty="0">
                <a:ln>
                  <a:noFill/>
                </a:ln>
                <a:solidFill>
                  <a:prstClr val="black"/>
                </a:solidFill>
                <a:effectLst/>
                <a:uLnTx/>
                <a:uFillTx/>
                <a:latin typeface="+mn-lt"/>
                <a:ea typeface="+mn-ea"/>
                <a:cs typeface="+mn-cs"/>
              </a:rPr>
              <a:t>exactement</a:t>
            </a:r>
            <a:r>
              <a:rPr kumimoji="0" lang="fr-FR" sz="1200" b="0" i="0" u="none" strike="noStrike" kern="1200" cap="none" spc="0" normalizeH="0" baseline="0" noProof="0" dirty="0">
                <a:ln>
                  <a:noFill/>
                </a:ln>
                <a:solidFill>
                  <a:prstClr val="black"/>
                </a:solidFill>
                <a:effectLst/>
                <a:uLnTx/>
                <a:uFillTx/>
                <a:latin typeface="+mn-lt"/>
                <a:ea typeface="+mn-ea"/>
                <a:cs typeface="+mn-cs"/>
              </a:rPr>
              <a:t> la même = 0.5 x 0.5 x 0.5 x 0.5 x 0.5 x 0.5 = 0.015625 = 1.5625% = (1 /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--C’est un problème difficile. C’est tellement difficile qu’il peut même y avoir des étudiants ici qui sont prêts à </a:t>
            </a:r>
            <a:r>
              <a:rPr kumimoji="0" lang="fr-FR" sz="1200" b="1" i="1" u="none" strike="noStrike" kern="1200" cap="none" spc="0" normalizeH="0" baseline="0" noProof="0" dirty="0">
                <a:ln>
                  <a:noFill/>
                </a:ln>
                <a:solidFill>
                  <a:prstClr val="black"/>
                </a:solidFill>
                <a:effectLst/>
                <a:uLnTx/>
                <a:uFillTx/>
                <a:latin typeface="+mn-lt"/>
                <a:ea typeface="+mn-ea"/>
                <a:cs typeface="+mn-cs"/>
              </a:rPr>
              <a:t>protester</a:t>
            </a:r>
            <a:r>
              <a:rPr kumimoji="0" lang="fr-FR" sz="1200" b="0" i="0" u="none" strike="noStrike" kern="1200" cap="none" spc="0" normalizeH="0" baseline="0" noProof="0" dirty="0">
                <a:ln>
                  <a:noFill/>
                </a:ln>
                <a:solidFill>
                  <a:prstClr val="black"/>
                </a:solidFill>
                <a:effectLst/>
                <a:uLnTx/>
                <a:uFillTx/>
                <a:latin typeface="+mn-lt"/>
                <a:ea typeface="+mn-ea"/>
                <a:cs typeface="+mn-cs"/>
              </a:rPr>
              <a:t> contre ma conclusion. Permettez-moi donc d’expliquer un peu plus pourquoi les cinq séquences sont également probables. Vous retournez la pièce une fois. Ce sera 50:50 face ou pile. Vous retournez la pièce à nouveau. Encore une fois, ce sera 50:50 face ou pile. Ce résultat ne dépend pas du résultat du premier retournement de pièce. Même après 5 faces d’affilée, le sixième retournement de la pièce sera toujours de 50:50 face ou pile. Ce qui </a:t>
            </a:r>
            <a:r>
              <a:rPr kumimoji="0" lang="fr-FR" sz="1200" b="1" i="1" u="none" strike="noStrike" kern="1200" cap="none" spc="0" normalizeH="0" baseline="0" noProof="0" dirty="0">
                <a:ln>
                  <a:noFill/>
                </a:ln>
                <a:solidFill>
                  <a:prstClr val="black"/>
                </a:solidFill>
                <a:effectLst/>
                <a:uLnTx/>
                <a:uFillTx/>
                <a:latin typeface="+mn-lt"/>
                <a:ea typeface="+mn-ea"/>
                <a:cs typeface="+mn-cs"/>
              </a:rPr>
              <a:t>est</a:t>
            </a:r>
            <a:r>
              <a:rPr kumimoji="0" lang="fr-FR" sz="1200" b="0" i="0" u="none" strike="noStrike" kern="1200" cap="none" spc="0" normalizeH="0" baseline="0" noProof="0" dirty="0">
                <a:ln>
                  <a:noFill/>
                </a:ln>
                <a:solidFill>
                  <a:prstClr val="black"/>
                </a:solidFill>
                <a:effectLst/>
                <a:uLnTx/>
                <a:uFillTx/>
                <a:latin typeface="+mn-lt"/>
                <a:ea typeface="+mn-ea"/>
                <a:cs typeface="+mn-cs"/>
              </a:rPr>
              <a:t> vrai, c’est qu’une séquence comme « FFFFFF » est improbable. Il est également vrai de dire que la plupart du temps, vous aurez une séquence avec un certain nombre de changements et un certain nombre de répétitions. « FPPFFP » semble donc plus « aléatoire ». Mais une telle séquence pourrait aussi être quelque chose comme « FPFFPP » ou « PPFPFF » ou « FFFPFP ». Mais « FPPFFP » </a:t>
            </a:r>
            <a:r>
              <a:rPr kumimoji="0" lang="fr-FR" sz="1200" b="1" i="1" u="none" strike="noStrike" kern="1200" cap="none" spc="0" normalizeH="0" baseline="0" noProof="0" dirty="0">
                <a:ln>
                  <a:noFill/>
                </a:ln>
                <a:solidFill>
                  <a:prstClr val="black"/>
                </a:solidFill>
                <a:effectLst/>
                <a:uLnTx/>
                <a:uFillTx/>
                <a:latin typeface="+mn-lt"/>
                <a:ea typeface="+mn-ea"/>
                <a:cs typeface="+mn-cs"/>
              </a:rPr>
              <a:t>exactement</a:t>
            </a:r>
            <a:r>
              <a:rPr kumimoji="0" lang="fr-FR" sz="1200" b="0" i="0" u="none" strike="noStrike" kern="1200" cap="none" spc="0" normalizeH="0" baseline="0" noProof="0" dirty="0">
                <a:ln>
                  <a:noFill/>
                </a:ln>
                <a:solidFill>
                  <a:prstClr val="black"/>
                </a:solidFill>
                <a:effectLst/>
                <a:uLnTx/>
                <a:uFillTx/>
                <a:latin typeface="+mn-lt"/>
                <a:ea typeface="+mn-ea"/>
                <a:cs typeface="+mn-cs"/>
              </a:rPr>
              <a:t> n’est pas particulièrement probable.</a:t>
            </a:r>
          </a:p>
        </p:txBody>
      </p:sp>
      <p:sp>
        <p:nvSpPr>
          <p:cNvPr id="4" name="Slide Number Placeholder 3"/>
          <p:cNvSpPr>
            <a:spLocks noGrp="1"/>
          </p:cNvSpPr>
          <p:nvPr>
            <p:ph type="sldNum" sz="quarter" idx="5"/>
          </p:nvPr>
        </p:nvSpPr>
        <p:spPr/>
        <p:txBody>
          <a:bodyPr/>
          <a:lstStyle/>
          <a:p>
            <a:fld id="{36C92FC2-4F00-4424-9EB7-C0BAC29E58DA}" type="slidenum">
              <a:rPr lang="fr-FR" smtClean="0"/>
              <a:t>10</a:t>
            </a:fld>
            <a:endParaRPr lang="fr-FR"/>
          </a:p>
        </p:txBody>
      </p:sp>
    </p:spTree>
    <p:extLst>
      <p:ext uri="{BB962C8B-B14F-4D97-AF65-F5344CB8AC3E}">
        <p14:creationId xmlns:p14="http://schemas.microsoft.com/office/powerpoint/2010/main" val="1367684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651424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160647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89024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AF8E-EA94-6C28-184A-E63FB2D310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B9B29750-3AD4-0967-4448-D98333C1D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0755A974-A642-4BE6-82BB-68D1CBE82A15}"/>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5" name="Footer Placeholder 4">
            <a:extLst>
              <a:ext uri="{FF2B5EF4-FFF2-40B4-BE49-F238E27FC236}">
                <a16:creationId xmlns:a16="http://schemas.microsoft.com/office/drawing/2014/main" id="{125AE370-11D8-D86F-D1DC-B320234A3014}"/>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EED52CB-68FF-CDF7-6254-8E1D9F8B9F7D}"/>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04882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2BB1-2725-D69B-D091-B6A1413EADB2}"/>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8B7A6A2A-7073-9804-83D4-2F30EB02D7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BDFF207-6381-DBE4-4D80-A9BE08C65DC2}"/>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5" name="Footer Placeholder 4">
            <a:extLst>
              <a:ext uri="{FF2B5EF4-FFF2-40B4-BE49-F238E27FC236}">
                <a16:creationId xmlns:a16="http://schemas.microsoft.com/office/drawing/2014/main" id="{7C602D81-1178-E9E7-F23B-A0DB9F55345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78003B3-C69A-CA66-0C85-6C66AA1C6679}"/>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3563246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19794-83AD-5920-61CC-79D736372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8CEF44D1-C35D-EDBA-F087-4713D56A54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BA1ACE-FE4A-AFEC-D9BF-14555D9B0E48}"/>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5" name="Footer Placeholder 4">
            <a:extLst>
              <a:ext uri="{FF2B5EF4-FFF2-40B4-BE49-F238E27FC236}">
                <a16:creationId xmlns:a16="http://schemas.microsoft.com/office/drawing/2014/main" id="{C75006CE-CF4A-3AD3-0B20-F8AA61F046B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260B7D9-183B-9BC8-E64F-86804BA3C18B}"/>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066190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B36E-09E3-E108-2B22-7B4D1DA7468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D11EB265-3017-72D2-C026-B89DFFED78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377A7BF-C02C-B949-0B59-D7C368B5AE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8CE2E093-1FAA-017C-8BC1-8E659450B683}"/>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6" name="Footer Placeholder 5">
            <a:extLst>
              <a:ext uri="{FF2B5EF4-FFF2-40B4-BE49-F238E27FC236}">
                <a16:creationId xmlns:a16="http://schemas.microsoft.com/office/drawing/2014/main" id="{268430C6-9201-AC9B-573B-24D37E4ADA91}"/>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B2E1EF9-83F2-2E0E-1F30-80FF2F5C1C00}"/>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06151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865C-2F7B-2548-1910-1B413F3E5514}"/>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4F37CEA-DDB1-3A8D-A2E7-EB48E57DC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C40AE-6327-A171-918A-85DC8A399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3B484852-1D4D-09FB-E30C-DB1D4B7DC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E612E-CB9A-7D50-65FF-304DB50A80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835FF12A-0309-10D1-54D4-63928110517F}"/>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8" name="Footer Placeholder 7">
            <a:extLst>
              <a:ext uri="{FF2B5EF4-FFF2-40B4-BE49-F238E27FC236}">
                <a16:creationId xmlns:a16="http://schemas.microsoft.com/office/drawing/2014/main" id="{8E5BFA0B-787D-B9C8-4945-3B95F7A4451D}"/>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2CF0A1DD-C839-460F-E3AD-43278B241490}"/>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272701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E785-CC13-1532-7B1E-0CA344F43C77}"/>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F99A7ED-3656-69B8-0B24-3981520E1D23}"/>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4" name="Footer Placeholder 3">
            <a:extLst>
              <a:ext uri="{FF2B5EF4-FFF2-40B4-BE49-F238E27FC236}">
                <a16:creationId xmlns:a16="http://schemas.microsoft.com/office/drawing/2014/main" id="{F3E5D0C0-9DA1-FFF2-AB2E-C3B722CD820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BA746B8D-033F-BF99-5FDD-109337E36221}"/>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811105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7058CF-AE5E-38F5-7C86-897E4E55FBA6}"/>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3" name="Footer Placeholder 2">
            <a:extLst>
              <a:ext uri="{FF2B5EF4-FFF2-40B4-BE49-F238E27FC236}">
                <a16:creationId xmlns:a16="http://schemas.microsoft.com/office/drawing/2014/main" id="{35EBA4DF-8F10-E444-A15D-D4010D9DAA70}"/>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FB9CFD2-8D7A-E2CE-DF97-9378B9152E83}"/>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727614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23304-CE46-43E1-C04D-2CC99DEA8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5731432C-2AA5-20E0-F632-F80E8DBF2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59E4E036-8251-33ED-6605-89BCCC8E1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0FA3F-6326-E7AC-1505-5D2B989DAB11}"/>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6" name="Footer Placeholder 5">
            <a:extLst>
              <a:ext uri="{FF2B5EF4-FFF2-40B4-BE49-F238E27FC236}">
                <a16:creationId xmlns:a16="http://schemas.microsoft.com/office/drawing/2014/main" id="{5646B3CA-C0AA-C54E-27D5-F5EAD9911E5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1DBF86D-DD71-6761-CEC2-A86D0AAC2E1D}"/>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1990674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1214388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1C98-5967-C3E4-5F7B-7A3B3FB9C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14249794-B923-ADC2-F90C-8C78431DC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E296B42-0FB9-FBB4-B834-523F27221B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B8EBE-F34F-3A29-B4E9-BAC938C83F76}"/>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6" name="Footer Placeholder 5">
            <a:extLst>
              <a:ext uri="{FF2B5EF4-FFF2-40B4-BE49-F238E27FC236}">
                <a16:creationId xmlns:a16="http://schemas.microsoft.com/office/drawing/2014/main" id="{5FE06913-1D3C-2C79-0D44-E5BECD2B7B5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E295DA8-1EBD-E3D4-C9DE-97217F8EDAD7}"/>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686810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79D3-8D07-97CA-38A9-73FC39A2A9C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EEC2C549-DF45-4E6F-13FD-78B4D4D519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8A1CECB8-8001-414D-0E8C-F499859E9C7D}"/>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5" name="Footer Placeholder 4">
            <a:extLst>
              <a:ext uri="{FF2B5EF4-FFF2-40B4-BE49-F238E27FC236}">
                <a16:creationId xmlns:a16="http://schemas.microsoft.com/office/drawing/2014/main" id="{DF1576BD-B085-AC98-D23E-15EF9C3B65F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76A4860-8817-3B45-889A-BB080AE60677}"/>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60608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4C9547-6A09-0B4F-F3F5-EA2F8FA36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19488A9-7D07-31E6-DBCD-F9582BA6F2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4F2507A-EAC8-7E50-0BFF-D84781FE86B5}"/>
              </a:ext>
            </a:extLst>
          </p:cNvPr>
          <p:cNvSpPr>
            <a:spLocks noGrp="1"/>
          </p:cNvSpPr>
          <p:nvPr>
            <p:ph type="dt" sz="half" idx="10"/>
          </p:nvPr>
        </p:nvSpPr>
        <p:spPr/>
        <p:txBody>
          <a:bodyPr/>
          <a:lstStyle/>
          <a:p>
            <a:fld id="{C77DE074-1BCA-4E99-A9D0-0F4EC448E82B}" type="datetimeFigureOut">
              <a:rPr lang="fr-FR" smtClean="0"/>
              <a:t>11/04/2025</a:t>
            </a:fld>
            <a:endParaRPr lang="fr-FR"/>
          </a:p>
        </p:txBody>
      </p:sp>
      <p:sp>
        <p:nvSpPr>
          <p:cNvPr id="5" name="Footer Placeholder 4">
            <a:extLst>
              <a:ext uri="{FF2B5EF4-FFF2-40B4-BE49-F238E27FC236}">
                <a16:creationId xmlns:a16="http://schemas.microsoft.com/office/drawing/2014/main" id="{FE52DD5B-3586-2006-A241-C63286F5146C}"/>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6A0529-53D0-9E52-1696-E6FA828F3C6F}"/>
              </a:ext>
            </a:extLst>
          </p:cNvPr>
          <p:cNvSpPr>
            <a:spLocks noGrp="1"/>
          </p:cNvSpPr>
          <p:nvPr>
            <p:ph type="sldNum" sz="quarter" idx="12"/>
          </p:nvPr>
        </p:nvSpPr>
        <p:spPr/>
        <p:txBody>
          <a:bodyPr/>
          <a:lstStyle/>
          <a:p>
            <a:fld id="{AFE60F9A-843F-498B-A98D-612D7538C664}" type="slidenum">
              <a:rPr lang="fr-FR" smtClean="0"/>
              <a:t>‹#›</a:t>
            </a:fld>
            <a:endParaRPr lang="fr-FR"/>
          </a:p>
        </p:txBody>
      </p:sp>
    </p:spTree>
    <p:extLst>
      <p:ext uri="{BB962C8B-B14F-4D97-AF65-F5344CB8AC3E}">
        <p14:creationId xmlns:p14="http://schemas.microsoft.com/office/powerpoint/2010/main" val="2269120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1F86-0952-97B6-02EC-8C5C8865C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1AB298C0-87EF-2D15-F15C-D86CC703B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421EB4D-F4A9-CDA0-6A40-A47DC36F0D37}"/>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5" name="Footer Placeholder 4">
            <a:extLst>
              <a:ext uri="{FF2B5EF4-FFF2-40B4-BE49-F238E27FC236}">
                <a16:creationId xmlns:a16="http://schemas.microsoft.com/office/drawing/2014/main" id="{B44A5760-7B0C-BD93-8CF8-8904DA793A4B}"/>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6103E343-CC32-CF3E-A265-51DD15321576}"/>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1550307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2271-AFAF-FE5F-F9D5-4DE8315F0F1B}"/>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6F2B39D6-2025-53D8-3E71-CA72EC3B8A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40BCF7A-9F27-2C0A-68A9-741DB491E228}"/>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5" name="Footer Placeholder 4">
            <a:extLst>
              <a:ext uri="{FF2B5EF4-FFF2-40B4-BE49-F238E27FC236}">
                <a16:creationId xmlns:a16="http://schemas.microsoft.com/office/drawing/2014/main" id="{74A6BC07-E0BB-B59F-FAA2-12E198D5338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AEA6837A-63ED-3044-1955-856C3587C258}"/>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616079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4F8-5108-9C5A-109E-BD8BFB8D27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BB771E4F-1C23-1A32-12F6-AC1ABE8356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C34DE8-4932-642B-7136-B07BDE33B2F1}"/>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5" name="Footer Placeholder 4">
            <a:extLst>
              <a:ext uri="{FF2B5EF4-FFF2-40B4-BE49-F238E27FC236}">
                <a16:creationId xmlns:a16="http://schemas.microsoft.com/office/drawing/2014/main" id="{1DFFAE61-7DCF-92FF-681F-BF20CCCBF65A}"/>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781BDF9C-AF52-2B94-E155-3DAF9DA9ADC7}"/>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1939151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4949-818A-259C-94CB-B223011E3333}"/>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7DDED047-C4C4-2C5C-1407-53C1F2C3B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055CBDFE-F7AB-AEE6-4BA7-C710C80E1E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68AEA86F-B6BB-9F0C-4D03-52C0F9395638}"/>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6" name="Footer Placeholder 5">
            <a:extLst>
              <a:ext uri="{FF2B5EF4-FFF2-40B4-BE49-F238E27FC236}">
                <a16:creationId xmlns:a16="http://schemas.microsoft.com/office/drawing/2014/main" id="{EA45D31B-6D07-159D-B238-FAE9318943D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Slide Number Placeholder 6">
            <a:extLst>
              <a:ext uri="{FF2B5EF4-FFF2-40B4-BE49-F238E27FC236}">
                <a16:creationId xmlns:a16="http://schemas.microsoft.com/office/drawing/2014/main" id="{EEB48A31-7EF3-CBF6-B03B-3B49A7CC4A69}"/>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72139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3448-7FB8-EBDF-78BF-37E1B7D02D08}"/>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B2A6B938-5FA6-91E8-3F33-BA7C9EEA83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A3426E-FD7C-004C-9D87-5692F3482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EF3797F4-C53A-F722-97DA-299915E57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DD712F-F004-E650-9DAC-B1D75A4550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630BA452-84F7-1A7B-E258-5497B73160A2}"/>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8" name="Footer Placeholder 7">
            <a:extLst>
              <a:ext uri="{FF2B5EF4-FFF2-40B4-BE49-F238E27FC236}">
                <a16:creationId xmlns:a16="http://schemas.microsoft.com/office/drawing/2014/main" id="{6B6CA0F5-E44E-24BB-2849-18FA21FE41A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Slide Number Placeholder 8">
            <a:extLst>
              <a:ext uri="{FF2B5EF4-FFF2-40B4-BE49-F238E27FC236}">
                <a16:creationId xmlns:a16="http://schemas.microsoft.com/office/drawing/2014/main" id="{99B3AE8D-3438-6A1E-BF11-1C9B5E217365}"/>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718052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36F0-62D1-8EFF-4B29-14836F088F24}"/>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20E215F6-CAC7-0CFE-3C01-3758803FF4B3}"/>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4" name="Footer Placeholder 3">
            <a:extLst>
              <a:ext uri="{FF2B5EF4-FFF2-40B4-BE49-F238E27FC236}">
                <a16:creationId xmlns:a16="http://schemas.microsoft.com/office/drawing/2014/main" id="{D130E8F5-5F9C-0F51-37BC-82A2160CD7F6}"/>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Slide Number Placeholder 4">
            <a:extLst>
              <a:ext uri="{FF2B5EF4-FFF2-40B4-BE49-F238E27FC236}">
                <a16:creationId xmlns:a16="http://schemas.microsoft.com/office/drawing/2014/main" id="{E9F186A4-E3EC-B345-083D-DB6CCFBC8362}"/>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960931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8940C-120F-1628-9DFF-22314636ECF6}"/>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3" name="Footer Placeholder 2">
            <a:extLst>
              <a:ext uri="{FF2B5EF4-FFF2-40B4-BE49-F238E27FC236}">
                <a16:creationId xmlns:a16="http://schemas.microsoft.com/office/drawing/2014/main" id="{581CFA18-EE9D-34CF-5E49-119AFDDD1C60}"/>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Slide Number Placeholder 3">
            <a:extLst>
              <a:ext uri="{FF2B5EF4-FFF2-40B4-BE49-F238E27FC236}">
                <a16:creationId xmlns:a16="http://schemas.microsoft.com/office/drawing/2014/main" id="{95C815A1-FF42-7925-20D3-41CB4F60473D}"/>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161350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3398008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4A6F-5163-C4E1-8147-5B86F3A82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4C83F4A1-55F4-9744-A45F-289C60357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C73CAB7A-078B-D64E-4A64-AE4385794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198FD-99CB-B59E-F749-6A5D21BB4399}"/>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6" name="Footer Placeholder 5">
            <a:extLst>
              <a:ext uri="{FF2B5EF4-FFF2-40B4-BE49-F238E27FC236}">
                <a16:creationId xmlns:a16="http://schemas.microsoft.com/office/drawing/2014/main" id="{3F2EDF47-3C38-ED5B-89FA-18D63F80CEC7}"/>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Slide Number Placeholder 6">
            <a:extLst>
              <a:ext uri="{FF2B5EF4-FFF2-40B4-BE49-F238E27FC236}">
                <a16:creationId xmlns:a16="http://schemas.microsoft.com/office/drawing/2014/main" id="{51B1CBDD-A0D7-80CB-D416-99A2D2AEF212}"/>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09549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44D2-DB58-62FE-2028-8517BA621A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CED36538-1093-7883-1691-A58979D86F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B4B17D64-1BC0-8535-294A-3AB588AFF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062057-8206-E390-C777-CA0B4AB62E08}"/>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6" name="Footer Placeholder 5">
            <a:extLst>
              <a:ext uri="{FF2B5EF4-FFF2-40B4-BE49-F238E27FC236}">
                <a16:creationId xmlns:a16="http://schemas.microsoft.com/office/drawing/2014/main" id="{44562FDE-E700-3181-1392-349508DD15C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Slide Number Placeholder 6">
            <a:extLst>
              <a:ext uri="{FF2B5EF4-FFF2-40B4-BE49-F238E27FC236}">
                <a16:creationId xmlns:a16="http://schemas.microsoft.com/office/drawing/2014/main" id="{836DFC07-7008-284A-F5D3-59C8E44DC940}"/>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437272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D60D-41E8-F80F-FAF5-B5DB7AB466EF}"/>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50763E82-2B1F-3BEA-96BA-CBFDFAD55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494DF41-4FE3-D751-7C61-9D6053B9E664}"/>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5" name="Footer Placeholder 4">
            <a:extLst>
              <a:ext uri="{FF2B5EF4-FFF2-40B4-BE49-F238E27FC236}">
                <a16:creationId xmlns:a16="http://schemas.microsoft.com/office/drawing/2014/main" id="{DC4A025E-4AB9-C96B-9091-C7ED00CEAC0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F6D4C647-DBE7-5A2C-6C2C-0ED9DA4B5858}"/>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167832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54E831-C040-5684-BC14-AE23EB9B5C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17F784AE-306C-9907-0846-0F7641E4EE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406183B7-AB7A-DF4A-61FF-A6BFE662F86F}"/>
              </a:ext>
            </a:extLst>
          </p:cNvPr>
          <p:cNvSpPr>
            <a:spLocks noGrp="1"/>
          </p:cNvSpPr>
          <p:nvPr>
            <p:ph type="dt" sz="half" idx="10"/>
          </p:nvPr>
        </p:nvSpPr>
        <p:spPr>
          <a:xfrm>
            <a:off x="838200" y="6356350"/>
            <a:ext cx="2743200" cy="365125"/>
          </a:xfrm>
          <a:prstGeom prst="rect">
            <a:avLst/>
          </a:prstGeom>
        </p:spPr>
        <p:txBody>
          <a:bodyPr/>
          <a:lstStyle/>
          <a:p>
            <a:fld id="{8326A5F5-F68F-4C2B-9A8E-6349099756C0}" type="datetimeFigureOut">
              <a:rPr lang="fr-FR" smtClean="0"/>
              <a:t>11/04/2025</a:t>
            </a:fld>
            <a:endParaRPr lang="fr-FR"/>
          </a:p>
        </p:txBody>
      </p:sp>
      <p:sp>
        <p:nvSpPr>
          <p:cNvPr id="5" name="Footer Placeholder 4">
            <a:extLst>
              <a:ext uri="{FF2B5EF4-FFF2-40B4-BE49-F238E27FC236}">
                <a16:creationId xmlns:a16="http://schemas.microsoft.com/office/drawing/2014/main" id="{0909FB24-2A30-1207-2448-3D6631B989D9}"/>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Slide Number Placeholder 5">
            <a:extLst>
              <a:ext uri="{FF2B5EF4-FFF2-40B4-BE49-F238E27FC236}">
                <a16:creationId xmlns:a16="http://schemas.microsoft.com/office/drawing/2014/main" id="{E0B8AD02-2DCE-6B07-D6EC-D140A80B674E}"/>
              </a:ext>
            </a:extLst>
          </p:cNvPr>
          <p:cNvSpPr>
            <a:spLocks noGrp="1"/>
          </p:cNvSpPr>
          <p:nvPr>
            <p:ph type="sldNum" sz="quarter" idx="12"/>
          </p:nvPr>
        </p:nvSpPr>
        <p:spPr>
          <a:xfrm>
            <a:off x="8610600" y="6356350"/>
            <a:ext cx="2743200" cy="365125"/>
          </a:xfrm>
          <a:prstGeom prst="rect">
            <a:avLst/>
          </a:prstGeom>
        </p:spPr>
        <p:txBody>
          <a:bodyPr/>
          <a:lstStyle/>
          <a:p>
            <a:fld id="{B3B7A3BD-DC92-4288-8E10-D50E73D1831E}" type="slidenum">
              <a:rPr lang="fr-FR" smtClean="0"/>
              <a:t>‹#›</a:t>
            </a:fld>
            <a:endParaRPr lang="fr-FR"/>
          </a:p>
        </p:txBody>
      </p:sp>
    </p:spTree>
    <p:extLst>
      <p:ext uri="{BB962C8B-B14F-4D97-AF65-F5344CB8AC3E}">
        <p14:creationId xmlns:p14="http://schemas.microsoft.com/office/powerpoint/2010/main" val="395989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77148" y="158380"/>
            <a:ext cx="10437704" cy="335156"/>
          </a:xfrm>
        </p:spPr>
        <p:txBody>
          <a:bodyPr lIns="0" tIns="0" rIns="0" bIns="0"/>
          <a:lstStyle>
            <a:lvl1pPr>
              <a:defRPr sz="2178" b="0" i="0">
                <a:solidFill>
                  <a:schemeClr val="tx1"/>
                </a:solidFill>
                <a:latin typeface="Calibri"/>
                <a:cs typeface="Calibri"/>
              </a:defRPr>
            </a:lvl1pPr>
          </a:lstStyle>
          <a:p>
            <a:endParaRPr/>
          </a:p>
        </p:txBody>
      </p:sp>
      <p:sp>
        <p:nvSpPr>
          <p:cNvPr id="3" name="Holder 3"/>
          <p:cNvSpPr>
            <a:spLocks noGrp="1"/>
          </p:cNvSpPr>
          <p:nvPr>
            <p:ph sz="half" idx="2"/>
          </p:nvPr>
        </p:nvSpPr>
        <p:spPr>
          <a:xfrm>
            <a:off x="609601"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6664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35149" y="349923"/>
            <a:ext cx="10321699" cy="615553"/>
          </a:xfrm>
          <a:prstGeom prst="rect">
            <a:avLst/>
          </a:prstGeom>
        </p:spPr>
        <p:txBody>
          <a:bodyPr wrap="square" lIns="0" tIns="0" rIns="0" bIns="0">
            <a:spAutoFit/>
          </a:bodyPr>
          <a:lstStyle>
            <a:lvl1pPr>
              <a:defRPr sz="4000" b="0"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27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76665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095832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63480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215508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67547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2832EA1-30E6-B546-8E8B-220A9E1BFCAA}" type="datetimeFigureOut">
              <a:rPr lang="fr-FR" smtClean="0"/>
              <a:t>11/04/2025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D7712E3-D18B-E04C-83D8-6EE76668EB6E}" type="slidenum">
              <a:rPr lang="fr-FR" smtClean="0"/>
              <a:t>‹#›</a:t>
            </a:fld>
            <a:endParaRPr lang="fr-FR" dirty="0"/>
          </a:p>
        </p:txBody>
      </p:sp>
    </p:spTree>
    <p:extLst>
      <p:ext uri="{BB962C8B-B14F-4D97-AF65-F5344CB8AC3E}">
        <p14:creationId xmlns:p14="http://schemas.microsoft.com/office/powerpoint/2010/main" val="153453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32EA1-30E6-B546-8E8B-220A9E1BFCAA}" type="datetimeFigureOut">
              <a:rPr lang="fr-FR" smtClean="0"/>
              <a:t>11/04/2025</a:t>
            </a:fld>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712E3-D18B-E04C-83D8-6EE76668EB6E}" type="slidenum">
              <a:rPr lang="fr-FR" smtClean="0"/>
              <a:t>‹#›</a:t>
            </a:fld>
            <a:endParaRPr lang="fr-FR" dirty="0"/>
          </a:p>
        </p:txBody>
      </p:sp>
    </p:spTree>
    <p:extLst>
      <p:ext uri="{BB962C8B-B14F-4D97-AF65-F5344CB8AC3E}">
        <p14:creationId xmlns:p14="http://schemas.microsoft.com/office/powerpoint/2010/main" val="3578593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7D612-4798-0318-1492-80F70C1E2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83FC26C-48D0-5915-8998-33C6B0229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869B891-1ED9-A537-390E-AA6FF46677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DE074-1BCA-4E99-A9D0-0F4EC448E82B}" type="datetimeFigureOut">
              <a:rPr lang="fr-FR" smtClean="0"/>
              <a:t>11/04/2025</a:t>
            </a:fld>
            <a:endParaRPr lang="fr-FR"/>
          </a:p>
        </p:txBody>
      </p:sp>
      <p:sp>
        <p:nvSpPr>
          <p:cNvPr id="5" name="Footer Placeholder 4">
            <a:extLst>
              <a:ext uri="{FF2B5EF4-FFF2-40B4-BE49-F238E27FC236}">
                <a16:creationId xmlns:a16="http://schemas.microsoft.com/office/drawing/2014/main" id="{C72F68E4-CB08-8CDF-5AAC-C36CCED69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38744223-E3B0-C23E-BD47-57623DB0B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60F9A-843F-498B-A98D-612D7538C664}" type="slidenum">
              <a:rPr lang="fr-FR" smtClean="0"/>
              <a:t>‹#›</a:t>
            </a:fld>
            <a:endParaRPr lang="fr-FR"/>
          </a:p>
        </p:txBody>
      </p:sp>
    </p:spTree>
    <p:extLst>
      <p:ext uri="{BB962C8B-B14F-4D97-AF65-F5344CB8AC3E}">
        <p14:creationId xmlns:p14="http://schemas.microsoft.com/office/powerpoint/2010/main" val="10378701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AAE4D-A6EB-74FD-B5EE-BCA61EE5E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389560F-2299-66D8-533A-8744B116D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A9510C02-7021-E770-9692-0013BA5417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26A5F5-F68F-4C2B-9A8E-6349099756C0}" type="datetimeFigureOut">
              <a:rPr lang="fr-FR" smtClean="0"/>
              <a:t>11/04/2025</a:t>
            </a:fld>
            <a:endParaRPr lang="fr-FR"/>
          </a:p>
        </p:txBody>
      </p:sp>
      <p:sp>
        <p:nvSpPr>
          <p:cNvPr id="5" name="Footer Placeholder 4">
            <a:extLst>
              <a:ext uri="{FF2B5EF4-FFF2-40B4-BE49-F238E27FC236}">
                <a16:creationId xmlns:a16="http://schemas.microsoft.com/office/drawing/2014/main" id="{FBA1FDC8-68C8-1588-AC55-5C5D68578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a:extLst>
              <a:ext uri="{FF2B5EF4-FFF2-40B4-BE49-F238E27FC236}">
                <a16:creationId xmlns:a16="http://schemas.microsoft.com/office/drawing/2014/main" id="{CD91189C-2B9A-95D3-5096-76E4435C2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B7A3BD-DC92-4288-8E10-D50E73D1831E}" type="slidenum">
              <a:rPr lang="fr-FR" smtClean="0"/>
              <a:t>‹#›</a:t>
            </a:fld>
            <a:endParaRPr lang="fr-FR"/>
          </a:p>
        </p:txBody>
      </p:sp>
    </p:spTree>
    <p:extLst>
      <p:ext uri="{BB962C8B-B14F-4D97-AF65-F5344CB8AC3E}">
        <p14:creationId xmlns:p14="http://schemas.microsoft.com/office/powerpoint/2010/main" val="8210907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mes.schmidt@u-bourgogne.fr"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0AA25-F70C-565B-089A-E29926CD6343}"/>
              </a:ext>
            </a:extLst>
          </p:cNvPr>
          <p:cNvSpPr>
            <a:spLocks noGrp="1"/>
          </p:cNvSpPr>
          <p:nvPr>
            <p:ph type="ctrTitle"/>
          </p:nvPr>
        </p:nvSpPr>
        <p:spPr/>
        <p:txBody>
          <a:bodyPr>
            <a:normAutofit/>
          </a:bodyPr>
          <a:lstStyle/>
          <a:p>
            <a:r>
              <a:rPr lang="fr-FR" dirty="0"/>
              <a:t>Raisonnement et</a:t>
            </a:r>
            <a:br>
              <a:rPr lang="fr-FR" dirty="0"/>
            </a:br>
            <a:r>
              <a:rPr lang="fr-FR" dirty="0"/>
              <a:t>Résolution de problèmes</a:t>
            </a:r>
          </a:p>
        </p:txBody>
      </p:sp>
      <p:sp>
        <p:nvSpPr>
          <p:cNvPr id="3" name="Subtitle 2">
            <a:extLst>
              <a:ext uri="{FF2B5EF4-FFF2-40B4-BE49-F238E27FC236}">
                <a16:creationId xmlns:a16="http://schemas.microsoft.com/office/drawing/2014/main" id="{F0D39FCC-21D8-F619-40BE-509A6AC19E91}"/>
              </a:ext>
            </a:extLst>
          </p:cNvPr>
          <p:cNvSpPr>
            <a:spLocks noGrp="1"/>
          </p:cNvSpPr>
          <p:nvPr>
            <p:ph type="subTitle" idx="1"/>
          </p:nvPr>
        </p:nvSpPr>
        <p:spPr/>
        <p:txBody>
          <a:bodyPr/>
          <a:lstStyle/>
          <a:p>
            <a:r>
              <a:rPr lang="fr-FR" dirty="0"/>
              <a:t>Prof. James R. Schmidt</a:t>
            </a:r>
          </a:p>
          <a:p>
            <a:r>
              <a:rPr lang="fr-FR" dirty="0">
                <a:hlinkClick r:id="rId2"/>
              </a:rPr>
              <a:t>james.schmidt@u-bourgogne.fr</a:t>
            </a:r>
            <a:endParaRPr lang="fr-FR" dirty="0"/>
          </a:p>
        </p:txBody>
      </p:sp>
    </p:spTree>
    <p:extLst>
      <p:ext uri="{BB962C8B-B14F-4D97-AF65-F5344CB8AC3E}">
        <p14:creationId xmlns:p14="http://schemas.microsoft.com/office/powerpoint/2010/main" val="305137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5529" y="301704"/>
            <a:ext cx="1846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970195" y="5174734"/>
            <a:ext cx="1846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s-I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3617677" y="100097"/>
            <a:ext cx="4423144" cy="58477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1" i="1" u="none" strike="noStrike" kern="1200" cap="none" spc="0" normalizeH="0" baseline="0" noProof="0" dirty="0">
                <a:ln>
                  <a:noFill/>
                </a:ln>
                <a:solidFill>
                  <a:prstClr val="black"/>
                </a:solidFill>
                <a:effectLst/>
                <a:uLnTx/>
                <a:uFillTx/>
                <a:latin typeface="Calibri"/>
                <a:ea typeface="+mn-ea"/>
                <a:cs typeface="+mn-cs"/>
              </a:rPr>
              <a:t>Biais de représentativité</a:t>
            </a:r>
            <a:endParaRPr kumimoji="0" lang="fr-FR" sz="32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p:cNvPicPr>
            <a:picLocks noChangeAspect="1"/>
          </p:cNvPicPr>
          <p:nvPr/>
        </p:nvPicPr>
        <p:blipFill>
          <a:blip r:embed="rId3"/>
          <a:stretch>
            <a:fillRect/>
          </a:stretch>
        </p:blipFill>
        <p:spPr>
          <a:xfrm>
            <a:off x="8699500" y="671036"/>
            <a:ext cx="1968500" cy="3746500"/>
          </a:xfrm>
          <a:prstGeom prst="rect">
            <a:avLst/>
          </a:prstGeom>
        </p:spPr>
      </p:pic>
      <p:sp>
        <p:nvSpPr>
          <p:cNvPr id="5" name="Rectangle 4"/>
          <p:cNvSpPr/>
          <p:nvPr/>
        </p:nvSpPr>
        <p:spPr>
          <a:xfrm>
            <a:off x="1524000" y="946315"/>
            <a:ext cx="7429406"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Quelle séquence de tirage est la plus aléatoire ?</a:t>
            </a:r>
            <a:endParaRPr kumimoji="0" lang="fr-FR"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p:cNvSpPr/>
          <p:nvPr/>
        </p:nvSpPr>
        <p:spPr>
          <a:xfrm>
            <a:off x="4878911" y="1925008"/>
            <a:ext cx="1768074" cy="2246769"/>
          </a:xfrm>
          <a:prstGeom prst="rect">
            <a:avLst/>
          </a:prstGeom>
          <a:ln>
            <a:solidFill>
              <a:srgbClr val="00009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FFFPPP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FPPFFP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FFFFFF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PPPPPP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PFPFPF</a:t>
            </a:r>
            <a:endParaRPr kumimoji="0" lang="fr-FR"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2947318" y="6135125"/>
            <a:ext cx="739933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Calibri"/>
                <a:ea typeface="+mn-ea"/>
                <a:cs typeface="+mn-cs"/>
              </a:rPr>
              <a:t>Probabilité </a:t>
            </a:r>
            <a:r>
              <a:rPr kumimoji="0" lang="fr-FR" sz="1800" b="1" i="1" u="none" strike="noStrike" kern="1200" cap="none" spc="0" normalizeH="0" baseline="0" noProof="0">
                <a:ln>
                  <a:noFill/>
                </a:ln>
                <a:solidFill>
                  <a:prstClr val="black"/>
                </a:solidFill>
                <a:effectLst/>
                <a:uLnTx/>
                <a:uFillTx/>
                <a:latin typeface="Calibri"/>
                <a:ea typeface="+mn-ea"/>
                <a:cs typeface="+mn-cs"/>
              </a:rPr>
              <a:t>= 0.5 x </a:t>
            </a:r>
            <a:r>
              <a:rPr kumimoji="0" lang="fr-FR" sz="1800" b="1" i="1" u="none" strike="noStrike" kern="1200" cap="none" spc="0" normalizeH="0" baseline="0" noProof="0" dirty="0">
                <a:ln>
                  <a:noFill/>
                </a:ln>
                <a:solidFill>
                  <a:prstClr val="black"/>
                </a:solidFill>
                <a:effectLst/>
                <a:uLnTx/>
                <a:uFillTx/>
                <a:latin typeface="Calibri"/>
                <a:ea typeface="+mn-ea"/>
                <a:cs typeface="+mn-cs"/>
              </a:rPr>
              <a:t>0.5 x 0.5 x 0.5 x 0.5 x 0.5  = (1 / 64)  = 0.015625 = 1.5625%</a:t>
            </a:r>
          </a:p>
        </p:txBody>
      </p:sp>
      <p:sp>
        <p:nvSpPr>
          <p:cNvPr id="16" name="Rectangle 15"/>
          <p:cNvSpPr/>
          <p:nvPr/>
        </p:nvSpPr>
        <p:spPr>
          <a:xfrm>
            <a:off x="1785529" y="4688576"/>
            <a:ext cx="8713138"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1" i="1" u="none" strike="noStrike" kern="1200" cap="none" spc="0" normalizeH="0" baseline="0" noProof="0" dirty="0">
                <a:ln>
                  <a:noFill/>
                </a:ln>
                <a:solidFill>
                  <a:prstClr val="black"/>
                </a:solidFill>
                <a:effectLst/>
                <a:uLnTx/>
                <a:uFillTx/>
                <a:latin typeface="Calibri"/>
                <a:ea typeface="+mn-ea"/>
                <a:cs typeface="+mn-cs"/>
              </a:rPr>
              <a:t>FPPFFP : semble représentatif de l’idée que nous nous faisons de l’aléatoire</a:t>
            </a:r>
          </a:p>
        </p:txBody>
      </p:sp>
    </p:spTree>
    <p:extLst>
      <p:ext uri="{BB962C8B-B14F-4D97-AF65-F5344CB8AC3E}">
        <p14:creationId xmlns:p14="http://schemas.microsoft.com/office/powerpoint/2010/main" val="149838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1C489-81EA-B4C6-A8B8-F98407CD4F40}"/>
              </a:ext>
            </a:extLst>
          </p:cNvPr>
          <p:cNvSpPr>
            <a:spLocks noGrp="1"/>
          </p:cNvSpPr>
          <p:nvPr>
            <p:ph idx="1"/>
          </p:nvPr>
        </p:nvSpPr>
        <p:spPr>
          <a:xfrm>
            <a:off x="199292" y="1449000"/>
            <a:ext cx="1476000" cy="3960000"/>
          </a:xfrm>
        </p:spPr>
        <p:txBody>
          <a:bodyPr>
            <a:normAutofit/>
          </a:bodyPr>
          <a:lstStyle/>
          <a:p>
            <a:pPr marL="0" indent="0" algn="ctr">
              <a:buNone/>
            </a:pPr>
            <a:r>
              <a:rPr lang="en-US" sz="2400" dirty="0"/>
              <a:t>FFFFFF</a:t>
            </a:r>
          </a:p>
          <a:p>
            <a:pPr marL="0" indent="0" algn="ctr">
              <a:buNone/>
            </a:pPr>
            <a:r>
              <a:rPr lang="en-US" sz="2400" dirty="0"/>
              <a:t>FFFFFP</a:t>
            </a:r>
          </a:p>
          <a:p>
            <a:pPr marL="0" indent="0" algn="ctr">
              <a:buNone/>
            </a:pPr>
            <a:r>
              <a:rPr lang="en-US" sz="2400" dirty="0"/>
              <a:t>FFFFPF</a:t>
            </a:r>
          </a:p>
          <a:p>
            <a:pPr marL="0" indent="0" algn="ctr">
              <a:buNone/>
            </a:pPr>
            <a:r>
              <a:rPr lang="en-US" sz="2400" dirty="0"/>
              <a:t>FFFFPP</a:t>
            </a:r>
          </a:p>
          <a:p>
            <a:pPr marL="0" indent="0" algn="ctr">
              <a:buNone/>
            </a:pPr>
            <a:r>
              <a:rPr lang="en-US" sz="2400" dirty="0"/>
              <a:t>FFFPFF</a:t>
            </a:r>
          </a:p>
          <a:p>
            <a:pPr marL="0" indent="0" algn="ctr">
              <a:buNone/>
            </a:pPr>
            <a:r>
              <a:rPr lang="en-US" sz="2400" dirty="0"/>
              <a:t>FFFPFP</a:t>
            </a:r>
          </a:p>
          <a:p>
            <a:pPr marL="0" indent="0" algn="ctr">
              <a:buNone/>
            </a:pPr>
            <a:r>
              <a:rPr lang="en-US" sz="2400" dirty="0"/>
              <a:t>FFFPPF</a:t>
            </a:r>
          </a:p>
          <a:p>
            <a:pPr marL="0" indent="0" algn="ctr">
              <a:buNone/>
            </a:pPr>
            <a:r>
              <a:rPr lang="en-US" sz="2400" dirty="0"/>
              <a:t>FFFPPP</a:t>
            </a:r>
            <a:endParaRPr lang="fr-FR" sz="2400" dirty="0"/>
          </a:p>
        </p:txBody>
      </p:sp>
      <p:sp>
        <p:nvSpPr>
          <p:cNvPr id="4" name="Content Placeholder 2">
            <a:extLst>
              <a:ext uri="{FF2B5EF4-FFF2-40B4-BE49-F238E27FC236}">
                <a16:creationId xmlns:a16="http://schemas.microsoft.com/office/drawing/2014/main" id="{5C74E590-27CA-59CF-198A-582EAD441242}"/>
              </a:ext>
            </a:extLst>
          </p:cNvPr>
          <p:cNvSpPr txBox="1">
            <a:spLocks/>
          </p:cNvSpPr>
          <p:nvPr/>
        </p:nvSpPr>
        <p:spPr>
          <a:xfrm>
            <a:off x="1675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FFPFFF</a:t>
            </a:r>
          </a:p>
          <a:p>
            <a:pPr marL="0" indent="0" algn="ctr">
              <a:buFont typeface="Arial"/>
              <a:buNone/>
            </a:pPr>
            <a:r>
              <a:rPr lang="en-US" sz="2400" dirty="0"/>
              <a:t>FFPFFP</a:t>
            </a:r>
          </a:p>
          <a:p>
            <a:pPr marL="0" indent="0" algn="ctr">
              <a:buFont typeface="Arial"/>
              <a:buNone/>
            </a:pPr>
            <a:r>
              <a:rPr lang="en-US" sz="2400" dirty="0"/>
              <a:t>FFPFPF</a:t>
            </a:r>
          </a:p>
          <a:p>
            <a:pPr marL="0" indent="0" algn="ctr">
              <a:buFont typeface="Arial"/>
              <a:buNone/>
            </a:pPr>
            <a:r>
              <a:rPr lang="en-US" sz="2400" dirty="0"/>
              <a:t>FFPFPP</a:t>
            </a:r>
          </a:p>
          <a:p>
            <a:pPr marL="0" indent="0" algn="ctr">
              <a:buFont typeface="Arial"/>
              <a:buNone/>
            </a:pPr>
            <a:r>
              <a:rPr lang="en-US" sz="2400" dirty="0"/>
              <a:t>FFPPFF</a:t>
            </a:r>
          </a:p>
          <a:p>
            <a:pPr marL="0" indent="0" algn="ctr">
              <a:buFont typeface="Arial"/>
              <a:buNone/>
            </a:pPr>
            <a:r>
              <a:rPr lang="en-US" sz="2400" dirty="0"/>
              <a:t>FFPPFP</a:t>
            </a:r>
          </a:p>
          <a:p>
            <a:pPr marL="0" indent="0" algn="ctr">
              <a:buFont typeface="Arial"/>
              <a:buNone/>
            </a:pPr>
            <a:r>
              <a:rPr lang="en-US" sz="2400" dirty="0"/>
              <a:t>FFPPPF</a:t>
            </a:r>
          </a:p>
          <a:p>
            <a:pPr marL="0" indent="0" algn="ctr">
              <a:buFont typeface="Arial"/>
              <a:buNone/>
            </a:pPr>
            <a:r>
              <a:rPr lang="en-US" sz="2400" dirty="0"/>
              <a:t>FFPPPP</a:t>
            </a:r>
            <a:endParaRPr lang="fr-FR" sz="2400" dirty="0"/>
          </a:p>
        </p:txBody>
      </p:sp>
      <p:sp>
        <p:nvSpPr>
          <p:cNvPr id="5" name="Content Placeholder 2">
            <a:extLst>
              <a:ext uri="{FF2B5EF4-FFF2-40B4-BE49-F238E27FC236}">
                <a16:creationId xmlns:a16="http://schemas.microsoft.com/office/drawing/2014/main" id="{EF675DA1-84CC-52D7-5364-B43F4BD1C989}"/>
              </a:ext>
            </a:extLst>
          </p:cNvPr>
          <p:cNvSpPr txBox="1">
            <a:spLocks/>
          </p:cNvSpPr>
          <p:nvPr/>
        </p:nvSpPr>
        <p:spPr>
          <a:xfrm>
            <a:off x="3151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FPFFFF</a:t>
            </a:r>
          </a:p>
          <a:p>
            <a:pPr marL="0" indent="0" algn="ctr">
              <a:buFont typeface="Arial"/>
              <a:buNone/>
            </a:pPr>
            <a:r>
              <a:rPr lang="en-US" sz="2400" dirty="0"/>
              <a:t>FPFFFP</a:t>
            </a:r>
          </a:p>
          <a:p>
            <a:pPr marL="0" indent="0" algn="ctr">
              <a:buFont typeface="Arial"/>
              <a:buNone/>
            </a:pPr>
            <a:r>
              <a:rPr lang="en-US" sz="2400" dirty="0"/>
              <a:t>FPFFPF</a:t>
            </a:r>
          </a:p>
          <a:p>
            <a:pPr marL="0" indent="0" algn="ctr">
              <a:buFont typeface="Arial"/>
              <a:buNone/>
            </a:pPr>
            <a:r>
              <a:rPr lang="en-US" sz="2400" dirty="0"/>
              <a:t>FPFFPP</a:t>
            </a:r>
          </a:p>
          <a:p>
            <a:pPr marL="0" indent="0" algn="ctr">
              <a:buFont typeface="Arial"/>
              <a:buNone/>
            </a:pPr>
            <a:r>
              <a:rPr lang="en-US" sz="2400" dirty="0"/>
              <a:t>FPFPFF</a:t>
            </a:r>
          </a:p>
          <a:p>
            <a:pPr marL="0" indent="0" algn="ctr">
              <a:buFont typeface="Arial"/>
              <a:buNone/>
            </a:pPr>
            <a:r>
              <a:rPr lang="en-US" sz="2400" dirty="0"/>
              <a:t>FPFPFP</a:t>
            </a:r>
          </a:p>
          <a:p>
            <a:pPr marL="0" indent="0" algn="ctr">
              <a:buFont typeface="Arial"/>
              <a:buNone/>
            </a:pPr>
            <a:r>
              <a:rPr lang="en-US" sz="2400" dirty="0"/>
              <a:t>FPFPPF</a:t>
            </a:r>
          </a:p>
          <a:p>
            <a:pPr marL="0" indent="0" algn="ctr">
              <a:buFont typeface="Arial"/>
              <a:buNone/>
            </a:pPr>
            <a:r>
              <a:rPr lang="en-US" sz="2400" dirty="0"/>
              <a:t>FPFPPP</a:t>
            </a:r>
            <a:endParaRPr lang="fr-FR" sz="2400" dirty="0"/>
          </a:p>
        </p:txBody>
      </p:sp>
      <p:sp>
        <p:nvSpPr>
          <p:cNvPr id="6" name="Content Placeholder 2">
            <a:extLst>
              <a:ext uri="{FF2B5EF4-FFF2-40B4-BE49-F238E27FC236}">
                <a16:creationId xmlns:a16="http://schemas.microsoft.com/office/drawing/2014/main" id="{70FA0311-9AA1-A44C-8484-830EEA5DBB11}"/>
              </a:ext>
            </a:extLst>
          </p:cNvPr>
          <p:cNvSpPr txBox="1">
            <a:spLocks/>
          </p:cNvSpPr>
          <p:nvPr/>
        </p:nvSpPr>
        <p:spPr>
          <a:xfrm>
            <a:off x="4627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FPPFFF</a:t>
            </a:r>
          </a:p>
          <a:p>
            <a:pPr marL="0" indent="0" algn="ctr">
              <a:buFont typeface="Arial"/>
              <a:buNone/>
            </a:pPr>
            <a:r>
              <a:rPr lang="en-US" sz="2400" dirty="0"/>
              <a:t>FPPFFP</a:t>
            </a:r>
          </a:p>
          <a:p>
            <a:pPr marL="0" indent="0" algn="ctr">
              <a:buFont typeface="Arial"/>
              <a:buNone/>
            </a:pPr>
            <a:r>
              <a:rPr lang="en-US" sz="2400" dirty="0"/>
              <a:t>FPPFPF</a:t>
            </a:r>
          </a:p>
          <a:p>
            <a:pPr marL="0" indent="0" algn="ctr">
              <a:buFont typeface="Arial"/>
              <a:buNone/>
            </a:pPr>
            <a:r>
              <a:rPr lang="en-US" sz="2400" dirty="0"/>
              <a:t>FPPFPP</a:t>
            </a:r>
          </a:p>
          <a:p>
            <a:pPr marL="0" indent="0" algn="ctr">
              <a:buFont typeface="Arial"/>
              <a:buNone/>
            </a:pPr>
            <a:r>
              <a:rPr lang="en-US" sz="2400" dirty="0"/>
              <a:t>FPPPFF</a:t>
            </a:r>
          </a:p>
          <a:p>
            <a:pPr marL="0" indent="0" algn="ctr">
              <a:buFont typeface="Arial"/>
              <a:buNone/>
            </a:pPr>
            <a:r>
              <a:rPr lang="en-US" sz="2400" dirty="0"/>
              <a:t>FPPPFP</a:t>
            </a:r>
          </a:p>
          <a:p>
            <a:pPr marL="0" indent="0" algn="ctr">
              <a:buFont typeface="Arial"/>
              <a:buNone/>
            </a:pPr>
            <a:r>
              <a:rPr lang="en-US" sz="2400" dirty="0"/>
              <a:t>FPPPPF</a:t>
            </a:r>
          </a:p>
          <a:p>
            <a:pPr marL="0" indent="0" algn="ctr">
              <a:buFont typeface="Arial"/>
              <a:buNone/>
            </a:pPr>
            <a:r>
              <a:rPr lang="en-US" sz="2400" dirty="0"/>
              <a:t>FPPPPP</a:t>
            </a:r>
            <a:endParaRPr lang="fr-FR" sz="2400" dirty="0"/>
          </a:p>
        </p:txBody>
      </p:sp>
      <p:sp>
        <p:nvSpPr>
          <p:cNvPr id="7" name="Content Placeholder 2">
            <a:extLst>
              <a:ext uri="{FF2B5EF4-FFF2-40B4-BE49-F238E27FC236}">
                <a16:creationId xmlns:a16="http://schemas.microsoft.com/office/drawing/2014/main" id="{52039867-C239-DE36-5B1E-7862BFF05782}"/>
              </a:ext>
            </a:extLst>
          </p:cNvPr>
          <p:cNvSpPr txBox="1">
            <a:spLocks/>
          </p:cNvSpPr>
          <p:nvPr/>
        </p:nvSpPr>
        <p:spPr>
          <a:xfrm>
            <a:off x="6103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PFFFFF</a:t>
            </a:r>
          </a:p>
          <a:p>
            <a:pPr marL="0" indent="0" algn="ctr">
              <a:buFont typeface="Arial"/>
              <a:buNone/>
            </a:pPr>
            <a:r>
              <a:rPr lang="en-US" sz="2400" dirty="0"/>
              <a:t>PFFFFP</a:t>
            </a:r>
          </a:p>
          <a:p>
            <a:pPr marL="0" indent="0" algn="ctr">
              <a:buFont typeface="Arial"/>
              <a:buNone/>
            </a:pPr>
            <a:r>
              <a:rPr lang="en-US" sz="2400" dirty="0"/>
              <a:t>PFFFPF</a:t>
            </a:r>
          </a:p>
          <a:p>
            <a:pPr marL="0" indent="0" algn="ctr">
              <a:buFont typeface="Arial"/>
              <a:buNone/>
            </a:pPr>
            <a:r>
              <a:rPr lang="en-US" sz="2400" dirty="0"/>
              <a:t>PFFFPP</a:t>
            </a:r>
          </a:p>
          <a:p>
            <a:pPr marL="0" indent="0" algn="ctr">
              <a:buFont typeface="Arial"/>
              <a:buNone/>
            </a:pPr>
            <a:r>
              <a:rPr lang="en-US" sz="2400" dirty="0"/>
              <a:t>PFFPFF</a:t>
            </a:r>
          </a:p>
          <a:p>
            <a:pPr marL="0" indent="0" algn="ctr">
              <a:buFont typeface="Arial"/>
              <a:buNone/>
            </a:pPr>
            <a:r>
              <a:rPr lang="en-US" sz="2400" dirty="0"/>
              <a:t>PFFPFP</a:t>
            </a:r>
          </a:p>
          <a:p>
            <a:pPr marL="0" indent="0" algn="ctr">
              <a:buFont typeface="Arial"/>
              <a:buNone/>
            </a:pPr>
            <a:r>
              <a:rPr lang="en-US" sz="2400" dirty="0"/>
              <a:t>PFFPPF</a:t>
            </a:r>
          </a:p>
          <a:p>
            <a:pPr marL="0" indent="0" algn="ctr">
              <a:buFont typeface="Arial"/>
              <a:buNone/>
            </a:pPr>
            <a:r>
              <a:rPr lang="en-US" sz="2400" dirty="0"/>
              <a:t>PFFPPP</a:t>
            </a:r>
          </a:p>
          <a:p>
            <a:pPr marL="0" indent="0" algn="ctr">
              <a:buFont typeface="Arial"/>
              <a:buNone/>
            </a:pPr>
            <a:endParaRPr lang="fr-FR" sz="2400" dirty="0"/>
          </a:p>
        </p:txBody>
      </p:sp>
      <p:sp>
        <p:nvSpPr>
          <p:cNvPr id="8" name="Content Placeholder 2">
            <a:extLst>
              <a:ext uri="{FF2B5EF4-FFF2-40B4-BE49-F238E27FC236}">
                <a16:creationId xmlns:a16="http://schemas.microsoft.com/office/drawing/2014/main" id="{9E49B5B3-165C-C7D0-7DDC-35F6EC31D4EF}"/>
              </a:ext>
            </a:extLst>
          </p:cNvPr>
          <p:cNvSpPr txBox="1">
            <a:spLocks/>
          </p:cNvSpPr>
          <p:nvPr/>
        </p:nvSpPr>
        <p:spPr>
          <a:xfrm>
            <a:off x="7579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PFPFFF</a:t>
            </a:r>
          </a:p>
          <a:p>
            <a:pPr marL="0" indent="0" algn="ctr">
              <a:buFont typeface="Arial"/>
              <a:buNone/>
            </a:pPr>
            <a:r>
              <a:rPr lang="en-US" sz="2400" dirty="0"/>
              <a:t>PFPFFP</a:t>
            </a:r>
          </a:p>
          <a:p>
            <a:pPr marL="0" indent="0" algn="ctr">
              <a:buFont typeface="Arial"/>
              <a:buNone/>
            </a:pPr>
            <a:r>
              <a:rPr lang="en-US" sz="2400" dirty="0"/>
              <a:t>PFPFPF</a:t>
            </a:r>
          </a:p>
          <a:p>
            <a:pPr marL="0" indent="0" algn="ctr">
              <a:buFont typeface="Arial"/>
              <a:buNone/>
            </a:pPr>
            <a:r>
              <a:rPr lang="en-US" sz="2400" dirty="0"/>
              <a:t>PFPFPP</a:t>
            </a:r>
          </a:p>
          <a:p>
            <a:pPr marL="0" indent="0" algn="ctr">
              <a:buFont typeface="Arial"/>
              <a:buNone/>
            </a:pPr>
            <a:r>
              <a:rPr lang="en-US" sz="2400" dirty="0"/>
              <a:t>PFPPFF</a:t>
            </a:r>
          </a:p>
          <a:p>
            <a:pPr marL="0" indent="0" algn="ctr">
              <a:buFont typeface="Arial"/>
              <a:buNone/>
            </a:pPr>
            <a:r>
              <a:rPr lang="en-US" sz="2400" dirty="0"/>
              <a:t>PFPPFP</a:t>
            </a:r>
          </a:p>
          <a:p>
            <a:pPr marL="0" indent="0" algn="ctr">
              <a:buFont typeface="Arial"/>
              <a:buNone/>
            </a:pPr>
            <a:r>
              <a:rPr lang="en-US" sz="2400" dirty="0"/>
              <a:t>PFPPPF</a:t>
            </a:r>
          </a:p>
          <a:p>
            <a:pPr marL="0" indent="0" algn="ctr">
              <a:buFont typeface="Arial"/>
              <a:buNone/>
            </a:pPr>
            <a:r>
              <a:rPr lang="en-US" sz="2400" dirty="0"/>
              <a:t>PFPPPP</a:t>
            </a:r>
          </a:p>
        </p:txBody>
      </p:sp>
      <p:sp>
        <p:nvSpPr>
          <p:cNvPr id="9" name="Content Placeholder 2">
            <a:extLst>
              <a:ext uri="{FF2B5EF4-FFF2-40B4-BE49-F238E27FC236}">
                <a16:creationId xmlns:a16="http://schemas.microsoft.com/office/drawing/2014/main" id="{75BB74D7-FFA0-7042-27DE-6FCEEDF8AFDA}"/>
              </a:ext>
            </a:extLst>
          </p:cNvPr>
          <p:cNvSpPr txBox="1">
            <a:spLocks/>
          </p:cNvSpPr>
          <p:nvPr/>
        </p:nvSpPr>
        <p:spPr>
          <a:xfrm>
            <a:off x="9055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PPFFFF</a:t>
            </a:r>
          </a:p>
          <a:p>
            <a:pPr marL="0" indent="0" algn="ctr">
              <a:buFont typeface="Arial"/>
              <a:buNone/>
            </a:pPr>
            <a:r>
              <a:rPr lang="en-US" sz="2400" dirty="0"/>
              <a:t>PPFFFP</a:t>
            </a:r>
          </a:p>
          <a:p>
            <a:pPr marL="0" indent="0" algn="ctr">
              <a:buFont typeface="Arial"/>
              <a:buNone/>
            </a:pPr>
            <a:r>
              <a:rPr lang="en-US" sz="2400" dirty="0"/>
              <a:t>PPFFPF</a:t>
            </a:r>
          </a:p>
          <a:p>
            <a:pPr marL="0" indent="0" algn="ctr">
              <a:buFont typeface="Arial"/>
              <a:buNone/>
            </a:pPr>
            <a:r>
              <a:rPr lang="en-US" sz="2400" dirty="0"/>
              <a:t>PPFFPP</a:t>
            </a:r>
          </a:p>
          <a:p>
            <a:pPr marL="0" indent="0" algn="ctr">
              <a:buFont typeface="Arial"/>
              <a:buNone/>
            </a:pPr>
            <a:r>
              <a:rPr lang="en-US" sz="2400" dirty="0"/>
              <a:t>PPFPFF</a:t>
            </a:r>
          </a:p>
          <a:p>
            <a:pPr marL="0" indent="0" algn="ctr">
              <a:buFont typeface="Arial"/>
              <a:buNone/>
            </a:pPr>
            <a:r>
              <a:rPr lang="en-US" sz="2400" dirty="0"/>
              <a:t>PPFPFP</a:t>
            </a:r>
          </a:p>
          <a:p>
            <a:pPr marL="0" indent="0" algn="ctr">
              <a:buFont typeface="Arial"/>
              <a:buNone/>
            </a:pPr>
            <a:r>
              <a:rPr lang="en-US" sz="2400" dirty="0"/>
              <a:t>PPFPPF</a:t>
            </a:r>
          </a:p>
          <a:p>
            <a:pPr marL="0" indent="0" algn="ctr">
              <a:buFont typeface="Arial"/>
              <a:buNone/>
            </a:pPr>
            <a:r>
              <a:rPr lang="en-US" sz="2400" dirty="0"/>
              <a:t>PPFPPP</a:t>
            </a:r>
          </a:p>
        </p:txBody>
      </p:sp>
      <p:sp>
        <p:nvSpPr>
          <p:cNvPr id="10" name="Content Placeholder 2">
            <a:extLst>
              <a:ext uri="{FF2B5EF4-FFF2-40B4-BE49-F238E27FC236}">
                <a16:creationId xmlns:a16="http://schemas.microsoft.com/office/drawing/2014/main" id="{97BB86EC-64E8-7628-E3BA-2CDD8774834D}"/>
              </a:ext>
            </a:extLst>
          </p:cNvPr>
          <p:cNvSpPr txBox="1">
            <a:spLocks/>
          </p:cNvSpPr>
          <p:nvPr/>
        </p:nvSpPr>
        <p:spPr>
          <a:xfrm>
            <a:off x="10531292" y="1449000"/>
            <a:ext cx="1476000" cy="3960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a:t>PPPFFF</a:t>
            </a:r>
          </a:p>
          <a:p>
            <a:pPr marL="0" indent="0" algn="ctr">
              <a:buFont typeface="Arial"/>
              <a:buNone/>
            </a:pPr>
            <a:r>
              <a:rPr lang="en-US" sz="2400" dirty="0"/>
              <a:t>PPPFFP</a:t>
            </a:r>
          </a:p>
          <a:p>
            <a:pPr marL="0" indent="0" algn="ctr">
              <a:buFont typeface="Arial"/>
              <a:buNone/>
            </a:pPr>
            <a:r>
              <a:rPr lang="en-US" sz="2400" dirty="0"/>
              <a:t>PPPFPF</a:t>
            </a:r>
          </a:p>
          <a:p>
            <a:pPr marL="0" indent="0" algn="ctr">
              <a:buFont typeface="Arial"/>
              <a:buNone/>
            </a:pPr>
            <a:r>
              <a:rPr lang="en-US" sz="2400" dirty="0"/>
              <a:t>PPPFPP</a:t>
            </a:r>
          </a:p>
          <a:p>
            <a:pPr marL="0" indent="0" algn="ctr">
              <a:buFont typeface="Arial"/>
              <a:buNone/>
            </a:pPr>
            <a:r>
              <a:rPr lang="en-US" sz="2400" dirty="0"/>
              <a:t>PPPPFF</a:t>
            </a:r>
          </a:p>
          <a:p>
            <a:pPr marL="0" indent="0" algn="ctr">
              <a:buFont typeface="Arial"/>
              <a:buNone/>
            </a:pPr>
            <a:r>
              <a:rPr lang="en-US" sz="2400" dirty="0"/>
              <a:t>PPPPFP</a:t>
            </a:r>
          </a:p>
          <a:p>
            <a:pPr marL="0" indent="0" algn="ctr">
              <a:buFont typeface="Arial"/>
              <a:buNone/>
            </a:pPr>
            <a:r>
              <a:rPr lang="en-US" sz="2400" dirty="0"/>
              <a:t>PPPPPF</a:t>
            </a:r>
          </a:p>
          <a:p>
            <a:pPr marL="0" indent="0" algn="ctr">
              <a:buFont typeface="Arial"/>
              <a:buNone/>
            </a:pPr>
            <a:r>
              <a:rPr lang="en-US" sz="2400" dirty="0"/>
              <a:t>PPPPPP</a:t>
            </a:r>
          </a:p>
        </p:txBody>
      </p:sp>
      <p:sp>
        <p:nvSpPr>
          <p:cNvPr id="12" name="Oval 11">
            <a:extLst>
              <a:ext uri="{FF2B5EF4-FFF2-40B4-BE49-F238E27FC236}">
                <a16:creationId xmlns:a16="http://schemas.microsoft.com/office/drawing/2014/main" id="{05721BE0-6F35-405A-CC6F-56E4CF81D04E}"/>
              </a:ext>
            </a:extLst>
          </p:cNvPr>
          <p:cNvSpPr/>
          <p:nvPr/>
        </p:nvSpPr>
        <p:spPr>
          <a:xfrm>
            <a:off x="4755692" y="1934308"/>
            <a:ext cx="1219200" cy="398585"/>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Oval 12">
            <a:extLst>
              <a:ext uri="{FF2B5EF4-FFF2-40B4-BE49-F238E27FC236}">
                <a16:creationId xmlns:a16="http://schemas.microsoft.com/office/drawing/2014/main" id="{6E24D6A7-4B49-BC62-AF56-C286A7372961}"/>
              </a:ext>
            </a:extLst>
          </p:cNvPr>
          <p:cNvSpPr/>
          <p:nvPr/>
        </p:nvSpPr>
        <p:spPr>
          <a:xfrm>
            <a:off x="347288" y="1471302"/>
            <a:ext cx="1219200" cy="398585"/>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164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6F77B-58AA-6D07-B0B4-6FA56FAF80E1}"/>
              </a:ext>
            </a:extLst>
          </p:cNvPr>
          <p:cNvSpPr>
            <a:spLocks noGrp="1"/>
          </p:cNvSpPr>
          <p:nvPr>
            <p:ph type="title"/>
          </p:nvPr>
        </p:nvSpPr>
        <p:spPr/>
        <p:txBody>
          <a:bodyPr/>
          <a:lstStyle/>
          <a:p>
            <a:r>
              <a:rPr lang="fr-FR" dirty="0"/>
              <a:t>Problème de Monty Hall</a:t>
            </a:r>
          </a:p>
        </p:txBody>
      </p:sp>
      <p:pic>
        <p:nvPicPr>
          <p:cNvPr id="3" name="Picture 2" descr="A person in a suit and tie&#10;&#10;Description automatically generated">
            <a:extLst>
              <a:ext uri="{FF2B5EF4-FFF2-40B4-BE49-F238E27FC236}">
                <a16:creationId xmlns:a16="http://schemas.microsoft.com/office/drawing/2014/main" id="{8435A9D6-DDC5-CFD9-785E-7BFA29482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572573"/>
            <a:ext cx="6096000" cy="4815840"/>
          </a:xfrm>
          <a:prstGeom prst="rect">
            <a:avLst/>
          </a:prstGeom>
        </p:spPr>
      </p:pic>
    </p:spTree>
    <p:extLst>
      <p:ext uri="{BB962C8B-B14F-4D97-AF65-F5344CB8AC3E}">
        <p14:creationId xmlns:p14="http://schemas.microsoft.com/office/powerpoint/2010/main" val="3805267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09AD69-1E01-1CE0-B6F5-78287D1B4252}"/>
              </a:ext>
            </a:extLst>
          </p:cNvPr>
          <p:cNvPicPr>
            <a:picLocks noChangeAspect="1"/>
          </p:cNvPicPr>
          <p:nvPr/>
        </p:nvPicPr>
        <p:blipFill>
          <a:blip r:embed="rId3"/>
          <a:stretch>
            <a:fillRect/>
          </a:stretch>
        </p:blipFill>
        <p:spPr>
          <a:xfrm>
            <a:off x="3046682" y="2205037"/>
            <a:ext cx="1381125" cy="2447925"/>
          </a:xfrm>
          <a:prstGeom prst="rect">
            <a:avLst/>
          </a:prstGeom>
        </p:spPr>
      </p:pic>
      <p:pic>
        <p:nvPicPr>
          <p:cNvPr id="21" name="Picture 20">
            <a:extLst>
              <a:ext uri="{FF2B5EF4-FFF2-40B4-BE49-F238E27FC236}">
                <a16:creationId xmlns:a16="http://schemas.microsoft.com/office/drawing/2014/main" id="{249FA86F-1329-8D0A-9180-A73EC7AD5B08}"/>
              </a:ext>
            </a:extLst>
          </p:cNvPr>
          <p:cNvPicPr>
            <a:picLocks noChangeAspect="1"/>
          </p:cNvPicPr>
          <p:nvPr/>
        </p:nvPicPr>
        <p:blipFill>
          <a:blip r:embed="rId3"/>
          <a:stretch>
            <a:fillRect/>
          </a:stretch>
        </p:blipFill>
        <p:spPr>
          <a:xfrm>
            <a:off x="7659315" y="2205037"/>
            <a:ext cx="1381125" cy="2447925"/>
          </a:xfrm>
          <a:prstGeom prst="rect">
            <a:avLst/>
          </a:prstGeom>
        </p:spPr>
      </p:pic>
      <p:pic>
        <p:nvPicPr>
          <p:cNvPr id="6" name="Picture 5">
            <a:extLst>
              <a:ext uri="{FF2B5EF4-FFF2-40B4-BE49-F238E27FC236}">
                <a16:creationId xmlns:a16="http://schemas.microsoft.com/office/drawing/2014/main" id="{69D3BEF6-B0EE-01FD-ADDC-68578A9E662A}"/>
              </a:ext>
            </a:extLst>
          </p:cNvPr>
          <p:cNvPicPr>
            <a:picLocks noChangeAspect="1"/>
          </p:cNvPicPr>
          <p:nvPr/>
        </p:nvPicPr>
        <p:blipFill>
          <a:blip r:embed="rId3"/>
          <a:stretch>
            <a:fillRect/>
          </a:stretch>
        </p:blipFill>
        <p:spPr>
          <a:xfrm>
            <a:off x="5352998" y="2205037"/>
            <a:ext cx="1381125" cy="2447925"/>
          </a:xfrm>
          <a:prstGeom prst="rect">
            <a:avLst/>
          </a:prstGeom>
        </p:spPr>
      </p:pic>
      <p:sp>
        <p:nvSpPr>
          <p:cNvPr id="2" name="TextBox 1">
            <a:extLst>
              <a:ext uri="{FF2B5EF4-FFF2-40B4-BE49-F238E27FC236}">
                <a16:creationId xmlns:a16="http://schemas.microsoft.com/office/drawing/2014/main" id="{686BB52F-D800-624A-9339-D49F5D141176}"/>
              </a:ext>
            </a:extLst>
          </p:cNvPr>
          <p:cNvSpPr txBox="1"/>
          <p:nvPr/>
        </p:nvSpPr>
        <p:spPr>
          <a:xfrm>
            <a:off x="3046682" y="4791075"/>
            <a:ext cx="1381125" cy="646331"/>
          </a:xfrm>
          <a:prstGeom prst="rect">
            <a:avLst/>
          </a:prstGeom>
          <a:noFill/>
        </p:spPr>
        <p:txBody>
          <a:bodyPr wrap="square" rtlCol="0">
            <a:spAutoFit/>
          </a:bodyPr>
          <a:lstStyle/>
          <a:p>
            <a:pPr algn="ctr"/>
            <a:r>
              <a:rPr lang="en-US" sz="3600" dirty="0"/>
              <a:t>A</a:t>
            </a:r>
            <a:endParaRPr lang="fr-FR" sz="3600" dirty="0"/>
          </a:p>
        </p:txBody>
      </p:sp>
      <p:sp>
        <p:nvSpPr>
          <p:cNvPr id="8" name="TextBox 7">
            <a:extLst>
              <a:ext uri="{FF2B5EF4-FFF2-40B4-BE49-F238E27FC236}">
                <a16:creationId xmlns:a16="http://schemas.microsoft.com/office/drawing/2014/main" id="{44A26077-CDB0-5B85-9FDA-B0690AF22DFA}"/>
              </a:ext>
            </a:extLst>
          </p:cNvPr>
          <p:cNvSpPr txBox="1"/>
          <p:nvPr/>
        </p:nvSpPr>
        <p:spPr>
          <a:xfrm>
            <a:off x="5352997" y="4791075"/>
            <a:ext cx="1381125" cy="646331"/>
          </a:xfrm>
          <a:prstGeom prst="rect">
            <a:avLst/>
          </a:prstGeom>
          <a:noFill/>
        </p:spPr>
        <p:txBody>
          <a:bodyPr wrap="square" rtlCol="0">
            <a:spAutoFit/>
          </a:bodyPr>
          <a:lstStyle/>
          <a:p>
            <a:pPr algn="ctr"/>
            <a:r>
              <a:rPr lang="en-US" sz="3600" dirty="0"/>
              <a:t>B</a:t>
            </a:r>
            <a:endParaRPr lang="fr-FR" sz="3600" dirty="0"/>
          </a:p>
        </p:txBody>
      </p:sp>
      <p:sp>
        <p:nvSpPr>
          <p:cNvPr id="9" name="TextBox 8">
            <a:extLst>
              <a:ext uri="{FF2B5EF4-FFF2-40B4-BE49-F238E27FC236}">
                <a16:creationId xmlns:a16="http://schemas.microsoft.com/office/drawing/2014/main" id="{323DB095-AA57-7855-D02F-283FF9E0589C}"/>
              </a:ext>
            </a:extLst>
          </p:cNvPr>
          <p:cNvSpPr txBox="1"/>
          <p:nvPr/>
        </p:nvSpPr>
        <p:spPr>
          <a:xfrm>
            <a:off x="7659312" y="4791075"/>
            <a:ext cx="1381125" cy="646331"/>
          </a:xfrm>
          <a:prstGeom prst="rect">
            <a:avLst/>
          </a:prstGeom>
          <a:noFill/>
        </p:spPr>
        <p:txBody>
          <a:bodyPr wrap="square" rtlCol="0">
            <a:spAutoFit/>
          </a:bodyPr>
          <a:lstStyle/>
          <a:p>
            <a:pPr algn="ctr"/>
            <a:r>
              <a:rPr lang="en-US" sz="3600" dirty="0"/>
              <a:t>C</a:t>
            </a:r>
            <a:endParaRPr lang="fr-FR" sz="3600" dirty="0"/>
          </a:p>
        </p:txBody>
      </p:sp>
    </p:spTree>
    <p:extLst>
      <p:ext uri="{BB962C8B-B14F-4D97-AF65-F5344CB8AC3E}">
        <p14:creationId xmlns:p14="http://schemas.microsoft.com/office/powerpoint/2010/main" val="4610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49FA86F-1329-8D0A-9180-A73EC7AD5B08}"/>
              </a:ext>
            </a:extLst>
          </p:cNvPr>
          <p:cNvPicPr>
            <a:picLocks noChangeAspect="1"/>
          </p:cNvPicPr>
          <p:nvPr/>
        </p:nvPicPr>
        <p:blipFill>
          <a:blip r:embed="rId3"/>
          <a:stretch>
            <a:fillRect/>
          </a:stretch>
        </p:blipFill>
        <p:spPr>
          <a:xfrm>
            <a:off x="7659315" y="2205037"/>
            <a:ext cx="1381125" cy="2447925"/>
          </a:xfrm>
          <a:prstGeom prst="rect">
            <a:avLst/>
          </a:prstGeom>
        </p:spPr>
      </p:pic>
      <p:pic>
        <p:nvPicPr>
          <p:cNvPr id="6" name="Picture 5">
            <a:extLst>
              <a:ext uri="{FF2B5EF4-FFF2-40B4-BE49-F238E27FC236}">
                <a16:creationId xmlns:a16="http://schemas.microsoft.com/office/drawing/2014/main" id="{69D3BEF6-B0EE-01FD-ADDC-68578A9E662A}"/>
              </a:ext>
            </a:extLst>
          </p:cNvPr>
          <p:cNvPicPr>
            <a:picLocks noChangeAspect="1"/>
          </p:cNvPicPr>
          <p:nvPr/>
        </p:nvPicPr>
        <p:blipFill>
          <a:blip r:embed="rId3"/>
          <a:stretch>
            <a:fillRect/>
          </a:stretch>
        </p:blipFill>
        <p:spPr>
          <a:xfrm>
            <a:off x="5352998" y="2205037"/>
            <a:ext cx="1381125" cy="2447925"/>
          </a:xfrm>
          <a:prstGeom prst="rect">
            <a:avLst/>
          </a:prstGeom>
        </p:spPr>
      </p:pic>
      <p:pic>
        <p:nvPicPr>
          <p:cNvPr id="5" name="Picture 4">
            <a:extLst>
              <a:ext uri="{FF2B5EF4-FFF2-40B4-BE49-F238E27FC236}">
                <a16:creationId xmlns:a16="http://schemas.microsoft.com/office/drawing/2014/main" id="{9FF7E91F-A007-C9AB-AF7A-9F8909C4A491}"/>
              </a:ext>
            </a:extLst>
          </p:cNvPr>
          <p:cNvPicPr>
            <a:picLocks noChangeAspect="1"/>
          </p:cNvPicPr>
          <p:nvPr/>
        </p:nvPicPr>
        <p:blipFill>
          <a:blip r:embed="rId4"/>
          <a:stretch>
            <a:fillRect/>
          </a:stretch>
        </p:blipFill>
        <p:spPr>
          <a:xfrm>
            <a:off x="3046682" y="2156397"/>
            <a:ext cx="2200275" cy="2743200"/>
          </a:xfrm>
          <a:prstGeom prst="rect">
            <a:avLst/>
          </a:prstGeom>
        </p:spPr>
      </p:pic>
      <p:pic>
        <p:nvPicPr>
          <p:cNvPr id="7" name="Picture 6">
            <a:extLst>
              <a:ext uri="{FF2B5EF4-FFF2-40B4-BE49-F238E27FC236}">
                <a16:creationId xmlns:a16="http://schemas.microsoft.com/office/drawing/2014/main" id="{69C7A4A4-7DE2-0087-F86F-4FE1E829ACAA}"/>
              </a:ext>
            </a:extLst>
          </p:cNvPr>
          <p:cNvPicPr>
            <a:picLocks noChangeAspect="1"/>
          </p:cNvPicPr>
          <p:nvPr/>
        </p:nvPicPr>
        <p:blipFill>
          <a:blip r:embed="rId5"/>
          <a:stretch>
            <a:fillRect/>
          </a:stretch>
        </p:blipFill>
        <p:spPr>
          <a:xfrm>
            <a:off x="3235325" y="3756783"/>
            <a:ext cx="960134" cy="591480"/>
          </a:xfrm>
          <a:prstGeom prst="rect">
            <a:avLst/>
          </a:prstGeom>
        </p:spPr>
      </p:pic>
      <p:sp>
        <p:nvSpPr>
          <p:cNvPr id="10" name="TextBox 9">
            <a:extLst>
              <a:ext uri="{FF2B5EF4-FFF2-40B4-BE49-F238E27FC236}">
                <a16:creationId xmlns:a16="http://schemas.microsoft.com/office/drawing/2014/main" id="{3E0D13F9-779B-037B-814C-7C7FEF5F81A1}"/>
              </a:ext>
            </a:extLst>
          </p:cNvPr>
          <p:cNvSpPr txBox="1"/>
          <p:nvPr/>
        </p:nvSpPr>
        <p:spPr>
          <a:xfrm>
            <a:off x="3046682" y="4791075"/>
            <a:ext cx="1381125" cy="646331"/>
          </a:xfrm>
          <a:prstGeom prst="rect">
            <a:avLst/>
          </a:prstGeom>
          <a:noFill/>
        </p:spPr>
        <p:txBody>
          <a:bodyPr wrap="square" rtlCol="0">
            <a:spAutoFit/>
          </a:bodyPr>
          <a:lstStyle/>
          <a:p>
            <a:pPr algn="ctr"/>
            <a:r>
              <a:rPr lang="en-US" sz="3600" dirty="0"/>
              <a:t>A</a:t>
            </a:r>
            <a:endParaRPr lang="fr-FR" sz="3600" dirty="0"/>
          </a:p>
        </p:txBody>
      </p:sp>
      <p:sp>
        <p:nvSpPr>
          <p:cNvPr id="11" name="TextBox 10">
            <a:extLst>
              <a:ext uri="{FF2B5EF4-FFF2-40B4-BE49-F238E27FC236}">
                <a16:creationId xmlns:a16="http://schemas.microsoft.com/office/drawing/2014/main" id="{E7C3C62B-9534-D638-984C-D0A3729DD6D9}"/>
              </a:ext>
            </a:extLst>
          </p:cNvPr>
          <p:cNvSpPr txBox="1"/>
          <p:nvPr/>
        </p:nvSpPr>
        <p:spPr>
          <a:xfrm>
            <a:off x="5352997" y="4791075"/>
            <a:ext cx="1381125" cy="646331"/>
          </a:xfrm>
          <a:prstGeom prst="rect">
            <a:avLst/>
          </a:prstGeom>
          <a:noFill/>
        </p:spPr>
        <p:txBody>
          <a:bodyPr wrap="square" rtlCol="0">
            <a:spAutoFit/>
          </a:bodyPr>
          <a:lstStyle/>
          <a:p>
            <a:pPr algn="ctr"/>
            <a:r>
              <a:rPr lang="en-US" sz="3600" dirty="0"/>
              <a:t>B</a:t>
            </a:r>
            <a:endParaRPr lang="fr-FR" sz="3600" dirty="0"/>
          </a:p>
        </p:txBody>
      </p:sp>
      <p:sp>
        <p:nvSpPr>
          <p:cNvPr id="12" name="TextBox 11">
            <a:extLst>
              <a:ext uri="{FF2B5EF4-FFF2-40B4-BE49-F238E27FC236}">
                <a16:creationId xmlns:a16="http://schemas.microsoft.com/office/drawing/2014/main" id="{DB3B4524-AEDE-C26A-F6EE-07BD8882B31D}"/>
              </a:ext>
            </a:extLst>
          </p:cNvPr>
          <p:cNvSpPr txBox="1"/>
          <p:nvPr/>
        </p:nvSpPr>
        <p:spPr>
          <a:xfrm>
            <a:off x="7659312" y="4791075"/>
            <a:ext cx="1381125" cy="646331"/>
          </a:xfrm>
          <a:prstGeom prst="rect">
            <a:avLst/>
          </a:prstGeom>
          <a:noFill/>
        </p:spPr>
        <p:txBody>
          <a:bodyPr wrap="square" rtlCol="0">
            <a:spAutoFit/>
          </a:bodyPr>
          <a:lstStyle/>
          <a:p>
            <a:pPr algn="ctr"/>
            <a:r>
              <a:rPr lang="en-US" sz="3600" dirty="0"/>
              <a:t>C</a:t>
            </a:r>
            <a:endParaRPr lang="fr-FR" sz="3600" dirty="0"/>
          </a:p>
        </p:txBody>
      </p:sp>
      <p:pic>
        <p:nvPicPr>
          <p:cNvPr id="13" name="Picture 12">
            <a:extLst>
              <a:ext uri="{FF2B5EF4-FFF2-40B4-BE49-F238E27FC236}">
                <a16:creationId xmlns:a16="http://schemas.microsoft.com/office/drawing/2014/main" id="{5B259A0D-5211-9300-3D77-749D8A159C4B}"/>
              </a:ext>
            </a:extLst>
          </p:cNvPr>
          <p:cNvPicPr>
            <a:picLocks noChangeAspect="1"/>
          </p:cNvPicPr>
          <p:nvPr/>
        </p:nvPicPr>
        <p:blipFill>
          <a:blip r:embed="rId4"/>
          <a:stretch>
            <a:fillRect/>
          </a:stretch>
        </p:blipFill>
        <p:spPr>
          <a:xfrm>
            <a:off x="5337345" y="2151534"/>
            <a:ext cx="2200275" cy="2743200"/>
          </a:xfrm>
          <a:prstGeom prst="rect">
            <a:avLst/>
          </a:prstGeom>
        </p:spPr>
      </p:pic>
      <p:pic>
        <p:nvPicPr>
          <p:cNvPr id="14" name="Picture 13" descr="A baby goat standing on a black background&#10;&#10;Description automatically generated">
            <a:extLst>
              <a:ext uri="{FF2B5EF4-FFF2-40B4-BE49-F238E27FC236}">
                <a16:creationId xmlns:a16="http://schemas.microsoft.com/office/drawing/2014/main" id="{BCFF16B4-05FF-DB1B-4EAA-4D5E0692FC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7073" y="3258824"/>
            <a:ext cx="1394138" cy="1394138"/>
          </a:xfrm>
          <a:prstGeom prst="rect">
            <a:avLst/>
          </a:prstGeom>
        </p:spPr>
      </p:pic>
      <p:pic>
        <p:nvPicPr>
          <p:cNvPr id="15" name="Picture 14">
            <a:extLst>
              <a:ext uri="{FF2B5EF4-FFF2-40B4-BE49-F238E27FC236}">
                <a16:creationId xmlns:a16="http://schemas.microsoft.com/office/drawing/2014/main" id="{8360B4C6-3971-C22C-06C9-BD9E2020CFE2}"/>
              </a:ext>
            </a:extLst>
          </p:cNvPr>
          <p:cNvPicPr>
            <a:picLocks noChangeAspect="1"/>
          </p:cNvPicPr>
          <p:nvPr/>
        </p:nvPicPr>
        <p:blipFill>
          <a:blip r:embed="rId4"/>
          <a:stretch>
            <a:fillRect/>
          </a:stretch>
        </p:blipFill>
        <p:spPr>
          <a:xfrm>
            <a:off x="7659315" y="2151534"/>
            <a:ext cx="2200275" cy="2743200"/>
          </a:xfrm>
          <a:prstGeom prst="rect">
            <a:avLst/>
          </a:prstGeom>
        </p:spPr>
      </p:pic>
      <p:pic>
        <p:nvPicPr>
          <p:cNvPr id="16" name="Picture 15" descr="A baby goat standing on a black background&#10;&#10;Description automatically generated">
            <a:extLst>
              <a:ext uri="{FF2B5EF4-FFF2-40B4-BE49-F238E27FC236}">
                <a16:creationId xmlns:a16="http://schemas.microsoft.com/office/drawing/2014/main" id="{0E3A3F21-23A3-6183-FAB4-1FEC36E366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043" y="3258824"/>
            <a:ext cx="1394138" cy="1394138"/>
          </a:xfrm>
          <a:prstGeom prst="rect">
            <a:avLst/>
          </a:prstGeom>
        </p:spPr>
      </p:pic>
    </p:spTree>
    <p:extLst>
      <p:ext uri="{BB962C8B-B14F-4D97-AF65-F5344CB8AC3E}">
        <p14:creationId xmlns:p14="http://schemas.microsoft.com/office/powerpoint/2010/main" val="38340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09AD69-1E01-1CE0-B6F5-78287D1B4252}"/>
              </a:ext>
            </a:extLst>
          </p:cNvPr>
          <p:cNvPicPr>
            <a:picLocks noChangeAspect="1"/>
          </p:cNvPicPr>
          <p:nvPr/>
        </p:nvPicPr>
        <p:blipFill>
          <a:blip r:embed="rId3"/>
          <a:stretch>
            <a:fillRect/>
          </a:stretch>
        </p:blipFill>
        <p:spPr>
          <a:xfrm>
            <a:off x="3046682" y="2205037"/>
            <a:ext cx="1381125" cy="2447925"/>
          </a:xfrm>
          <a:prstGeom prst="rect">
            <a:avLst/>
          </a:prstGeom>
        </p:spPr>
      </p:pic>
      <p:pic>
        <p:nvPicPr>
          <p:cNvPr id="21" name="Picture 20">
            <a:extLst>
              <a:ext uri="{FF2B5EF4-FFF2-40B4-BE49-F238E27FC236}">
                <a16:creationId xmlns:a16="http://schemas.microsoft.com/office/drawing/2014/main" id="{249FA86F-1329-8D0A-9180-A73EC7AD5B08}"/>
              </a:ext>
            </a:extLst>
          </p:cNvPr>
          <p:cNvPicPr>
            <a:picLocks noChangeAspect="1"/>
          </p:cNvPicPr>
          <p:nvPr/>
        </p:nvPicPr>
        <p:blipFill>
          <a:blip r:embed="rId3"/>
          <a:stretch>
            <a:fillRect/>
          </a:stretch>
        </p:blipFill>
        <p:spPr>
          <a:xfrm>
            <a:off x="7659315" y="2205037"/>
            <a:ext cx="1381125" cy="2447925"/>
          </a:xfrm>
          <a:prstGeom prst="rect">
            <a:avLst/>
          </a:prstGeom>
        </p:spPr>
      </p:pic>
      <p:pic>
        <p:nvPicPr>
          <p:cNvPr id="6" name="Picture 5">
            <a:extLst>
              <a:ext uri="{FF2B5EF4-FFF2-40B4-BE49-F238E27FC236}">
                <a16:creationId xmlns:a16="http://schemas.microsoft.com/office/drawing/2014/main" id="{69D3BEF6-B0EE-01FD-ADDC-68578A9E662A}"/>
              </a:ext>
            </a:extLst>
          </p:cNvPr>
          <p:cNvPicPr>
            <a:picLocks noChangeAspect="1"/>
          </p:cNvPicPr>
          <p:nvPr/>
        </p:nvPicPr>
        <p:blipFill>
          <a:blip r:embed="rId3"/>
          <a:stretch>
            <a:fillRect/>
          </a:stretch>
        </p:blipFill>
        <p:spPr>
          <a:xfrm>
            <a:off x="5352998" y="2205037"/>
            <a:ext cx="1381125" cy="2447925"/>
          </a:xfrm>
          <a:prstGeom prst="rect">
            <a:avLst/>
          </a:prstGeom>
        </p:spPr>
      </p:pic>
      <p:sp>
        <p:nvSpPr>
          <p:cNvPr id="2" name="TextBox 1">
            <a:extLst>
              <a:ext uri="{FF2B5EF4-FFF2-40B4-BE49-F238E27FC236}">
                <a16:creationId xmlns:a16="http://schemas.microsoft.com/office/drawing/2014/main" id="{686BB52F-D800-624A-9339-D49F5D141176}"/>
              </a:ext>
            </a:extLst>
          </p:cNvPr>
          <p:cNvSpPr txBox="1"/>
          <p:nvPr/>
        </p:nvSpPr>
        <p:spPr>
          <a:xfrm>
            <a:off x="3046682" y="4791075"/>
            <a:ext cx="13811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44A26077-CDB0-5B85-9FDA-B0690AF22DFA}"/>
              </a:ext>
            </a:extLst>
          </p:cNvPr>
          <p:cNvSpPr txBox="1"/>
          <p:nvPr/>
        </p:nvSpPr>
        <p:spPr>
          <a:xfrm>
            <a:off x="5352997" y="4791075"/>
            <a:ext cx="13811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323DB095-AA57-7855-D02F-283FF9E0589C}"/>
              </a:ext>
            </a:extLst>
          </p:cNvPr>
          <p:cNvSpPr txBox="1"/>
          <p:nvPr/>
        </p:nvSpPr>
        <p:spPr>
          <a:xfrm>
            <a:off x="7659312" y="4791075"/>
            <a:ext cx="13811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rrow: Up 3">
            <a:extLst>
              <a:ext uri="{FF2B5EF4-FFF2-40B4-BE49-F238E27FC236}">
                <a16:creationId xmlns:a16="http://schemas.microsoft.com/office/drawing/2014/main" id="{053F0495-44BF-FAE7-B989-0F1A306286CA}"/>
              </a:ext>
            </a:extLst>
          </p:cNvPr>
          <p:cNvSpPr/>
          <p:nvPr/>
        </p:nvSpPr>
        <p:spPr>
          <a:xfrm>
            <a:off x="3375294" y="5437406"/>
            <a:ext cx="723900" cy="8858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Picture 9">
            <a:extLst>
              <a:ext uri="{FF2B5EF4-FFF2-40B4-BE49-F238E27FC236}">
                <a16:creationId xmlns:a16="http://schemas.microsoft.com/office/drawing/2014/main" id="{20637343-D5B0-2481-9776-38BE1A1A0671}"/>
              </a:ext>
            </a:extLst>
          </p:cNvPr>
          <p:cNvPicPr>
            <a:picLocks noChangeAspect="1"/>
          </p:cNvPicPr>
          <p:nvPr/>
        </p:nvPicPr>
        <p:blipFill>
          <a:blip r:embed="rId3"/>
          <a:stretch>
            <a:fillRect/>
          </a:stretch>
        </p:blipFill>
        <p:spPr>
          <a:xfrm>
            <a:off x="5352998" y="2205037"/>
            <a:ext cx="1381125" cy="2447925"/>
          </a:xfrm>
          <a:prstGeom prst="rect">
            <a:avLst/>
          </a:prstGeom>
        </p:spPr>
      </p:pic>
      <p:pic>
        <p:nvPicPr>
          <p:cNvPr id="12" name="Picture 11">
            <a:extLst>
              <a:ext uri="{FF2B5EF4-FFF2-40B4-BE49-F238E27FC236}">
                <a16:creationId xmlns:a16="http://schemas.microsoft.com/office/drawing/2014/main" id="{0273EC06-CB76-E717-364C-23561478C557}"/>
              </a:ext>
            </a:extLst>
          </p:cNvPr>
          <p:cNvPicPr>
            <a:picLocks noChangeAspect="1"/>
          </p:cNvPicPr>
          <p:nvPr/>
        </p:nvPicPr>
        <p:blipFill>
          <a:blip r:embed="rId4"/>
          <a:stretch>
            <a:fillRect/>
          </a:stretch>
        </p:blipFill>
        <p:spPr>
          <a:xfrm>
            <a:off x="5337345" y="2151534"/>
            <a:ext cx="2200275" cy="2743200"/>
          </a:xfrm>
          <a:prstGeom prst="rect">
            <a:avLst/>
          </a:prstGeom>
        </p:spPr>
      </p:pic>
      <p:pic>
        <p:nvPicPr>
          <p:cNvPr id="13" name="Picture 12" descr="A baby goat standing on a black background&#10;&#10;Description automatically generated">
            <a:extLst>
              <a:ext uri="{FF2B5EF4-FFF2-40B4-BE49-F238E27FC236}">
                <a16:creationId xmlns:a16="http://schemas.microsoft.com/office/drawing/2014/main" id="{7829733E-B2EA-7388-DE51-E1730FC6B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073" y="3258824"/>
            <a:ext cx="1394138" cy="1394138"/>
          </a:xfrm>
          <a:prstGeom prst="rect">
            <a:avLst/>
          </a:prstGeom>
        </p:spPr>
      </p:pic>
      <p:sp>
        <p:nvSpPr>
          <p:cNvPr id="5" name="TextBox 4">
            <a:extLst>
              <a:ext uri="{FF2B5EF4-FFF2-40B4-BE49-F238E27FC236}">
                <a16:creationId xmlns:a16="http://schemas.microsoft.com/office/drawing/2014/main" id="{F3D63B68-FAB1-712A-B5C9-187272C3851E}"/>
              </a:ext>
            </a:extLst>
          </p:cNvPr>
          <p:cNvSpPr txBox="1"/>
          <p:nvPr/>
        </p:nvSpPr>
        <p:spPr>
          <a:xfrm>
            <a:off x="1466850" y="393605"/>
            <a:ext cx="9258300" cy="1569660"/>
          </a:xfrm>
          <a:prstGeom prst="rect">
            <a:avLst/>
          </a:prstGeom>
          <a:noFill/>
        </p:spPr>
        <p:txBody>
          <a:bodyPr wrap="square" rtlCol="0">
            <a:spAutoFit/>
          </a:bodyPr>
          <a:lstStyle/>
          <a:p>
            <a:pPr algn="ctr"/>
            <a:r>
              <a:rPr lang="fr-FR" sz="2400" b="1" dirty="0"/>
              <a:t>Pour maximiser vos chances de gagner la voiture, il faut :</a:t>
            </a:r>
          </a:p>
          <a:p>
            <a:pPr marL="357188" indent="-357188" algn="ctr">
              <a:buFont typeface="+mj-lt"/>
              <a:buAutoNum type="arabicParenR"/>
            </a:pPr>
            <a:r>
              <a:rPr lang="fr-FR" sz="2400" dirty="0"/>
              <a:t>Ouvrir la porte A (choix initial)</a:t>
            </a:r>
          </a:p>
          <a:p>
            <a:pPr marL="357188" indent="-357188" algn="ctr">
              <a:buFont typeface="+mj-lt"/>
              <a:buAutoNum type="arabicParenR"/>
            </a:pPr>
            <a:r>
              <a:rPr lang="fr-FR" sz="2400" dirty="0"/>
              <a:t>Ouvrir la porte C (changer)</a:t>
            </a:r>
          </a:p>
          <a:p>
            <a:pPr marL="357188" indent="-357188" algn="ctr">
              <a:buFont typeface="+mj-lt"/>
              <a:buAutoNum type="arabicParenR"/>
            </a:pPr>
            <a:r>
              <a:rPr lang="fr-FR" sz="2400" dirty="0"/>
              <a:t>Pas d’importance… c’est 50:50</a:t>
            </a:r>
          </a:p>
        </p:txBody>
      </p:sp>
    </p:spTree>
    <p:extLst>
      <p:ext uri="{BB962C8B-B14F-4D97-AF65-F5344CB8AC3E}">
        <p14:creationId xmlns:p14="http://schemas.microsoft.com/office/powerpoint/2010/main" val="368673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09AD69-1E01-1CE0-B6F5-78287D1B4252}"/>
              </a:ext>
            </a:extLst>
          </p:cNvPr>
          <p:cNvPicPr>
            <a:picLocks noChangeAspect="1"/>
          </p:cNvPicPr>
          <p:nvPr/>
        </p:nvPicPr>
        <p:blipFill>
          <a:blip r:embed="rId3"/>
          <a:stretch>
            <a:fillRect/>
          </a:stretch>
        </p:blipFill>
        <p:spPr>
          <a:xfrm>
            <a:off x="3046682" y="2205037"/>
            <a:ext cx="1381125" cy="2447925"/>
          </a:xfrm>
          <a:prstGeom prst="rect">
            <a:avLst/>
          </a:prstGeom>
        </p:spPr>
      </p:pic>
      <p:pic>
        <p:nvPicPr>
          <p:cNvPr id="21" name="Picture 20">
            <a:extLst>
              <a:ext uri="{FF2B5EF4-FFF2-40B4-BE49-F238E27FC236}">
                <a16:creationId xmlns:a16="http://schemas.microsoft.com/office/drawing/2014/main" id="{249FA86F-1329-8D0A-9180-A73EC7AD5B08}"/>
              </a:ext>
            </a:extLst>
          </p:cNvPr>
          <p:cNvPicPr>
            <a:picLocks noChangeAspect="1"/>
          </p:cNvPicPr>
          <p:nvPr/>
        </p:nvPicPr>
        <p:blipFill>
          <a:blip r:embed="rId3"/>
          <a:stretch>
            <a:fillRect/>
          </a:stretch>
        </p:blipFill>
        <p:spPr>
          <a:xfrm>
            <a:off x="7659315" y="2205037"/>
            <a:ext cx="1381125" cy="2447925"/>
          </a:xfrm>
          <a:prstGeom prst="rect">
            <a:avLst/>
          </a:prstGeom>
        </p:spPr>
      </p:pic>
      <p:pic>
        <p:nvPicPr>
          <p:cNvPr id="6" name="Picture 5">
            <a:extLst>
              <a:ext uri="{FF2B5EF4-FFF2-40B4-BE49-F238E27FC236}">
                <a16:creationId xmlns:a16="http://schemas.microsoft.com/office/drawing/2014/main" id="{69D3BEF6-B0EE-01FD-ADDC-68578A9E662A}"/>
              </a:ext>
            </a:extLst>
          </p:cNvPr>
          <p:cNvPicPr>
            <a:picLocks noChangeAspect="1"/>
          </p:cNvPicPr>
          <p:nvPr/>
        </p:nvPicPr>
        <p:blipFill>
          <a:blip r:embed="rId3"/>
          <a:stretch>
            <a:fillRect/>
          </a:stretch>
        </p:blipFill>
        <p:spPr>
          <a:xfrm>
            <a:off x="5352998" y="2205037"/>
            <a:ext cx="1381125" cy="2447925"/>
          </a:xfrm>
          <a:prstGeom prst="rect">
            <a:avLst/>
          </a:prstGeom>
        </p:spPr>
      </p:pic>
      <p:sp>
        <p:nvSpPr>
          <p:cNvPr id="2" name="TextBox 1">
            <a:extLst>
              <a:ext uri="{FF2B5EF4-FFF2-40B4-BE49-F238E27FC236}">
                <a16:creationId xmlns:a16="http://schemas.microsoft.com/office/drawing/2014/main" id="{686BB52F-D800-624A-9339-D49F5D141176}"/>
              </a:ext>
            </a:extLst>
          </p:cNvPr>
          <p:cNvSpPr txBox="1"/>
          <p:nvPr/>
        </p:nvSpPr>
        <p:spPr>
          <a:xfrm>
            <a:off x="3046682" y="4791075"/>
            <a:ext cx="13811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A</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44A26077-CDB0-5B85-9FDA-B0690AF22DFA}"/>
              </a:ext>
            </a:extLst>
          </p:cNvPr>
          <p:cNvSpPr txBox="1"/>
          <p:nvPr/>
        </p:nvSpPr>
        <p:spPr>
          <a:xfrm>
            <a:off x="5352997" y="4791075"/>
            <a:ext cx="13811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323DB095-AA57-7855-D02F-283FF9E0589C}"/>
              </a:ext>
            </a:extLst>
          </p:cNvPr>
          <p:cNvSpPr txBox="1"/>
          <p:nvPr/>
        </p:nvSpPr>
        <p:spPr>
          <a:xfrm>
            <a:off x="7659312" y="4791075"/>
            <a:ext cx="13811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a:t>
            </a:r>
            <a:endParaRPr kumimoji="0" lang="fr-FR"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rrow: Up 3">
            <a:extLst>
              <a:ext uri="{FF2B5EF4-FFF2-40B4-BE49-F238E27FC236}">
                <a16:creationId xmlns:a16="http://schemas.microsoft.com/office/drawing/2014/main" id="{053F0495-44BF-FAE7-B989-0F1A306286CA}"/>
              </a:ext>
            </a:extLst>
          </p:cNvPr>
          <p:cNvSpPr/>
          <p:nvPr/>
        </p:nvSpPr>
        <p:spPr>
          <a:xfrm>
            <a:off x="3375294" y="5437406"/>
            <a:ext cx="723900" cy="8858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20637343-D5B0-2481-9776-38BE1A1A0671}"/>
              </a:ext>
            </a:extLst>
          </p:cNvPr>
          <p:cNvPicPr>
            <a:picLocks noChangeAspect="1"/>
          </p:cNvPicPr>
          <p:nvPr/>
        </p:nvPicPr>
        <p:blipFill>
          <a:blip r:embed="rId3"/>
          <a:stretch>
            <a:fillRect/>
          </a:stretch>
        </p:blipFill>
        <p:spPr>
          <a:xfrm>
            <a:off x="5352998" y="2205037"/>
            <a:ext cx="1381125" cy="2447925"/>
          </a:xfrm>
          <a:prstGeom prst="rect">
            <a:avLst/>
          </a:prstGeom>
        </p:spPr>
      </p:pic>
      <p:pic>
        <p:nvPicPr>
          <p:cNvPr id="12" name="Picture 11">
            <a:extLst>
              <a:ext uri="{FF2B5EF4-FFF2-40B4-BE49-F238E27FC236}">
                <a16:creationId xmlns:a16="http://schemas.microsoft.com/office/drawing/2014/main" id="{0273EC06-CB76-E717-364C-23561478C557}"/>
              </a:ext>
            </a:extLst>
          </p:cNvPr>
          <p:cNvPicPr>
            <a:picLocks noChangeAspect="1"/>
          </p:cNvPicPr>
          <p:nvPr/>
        </p:nvPicPr>
        <p:blipFill>
          <a:blip r:embed="rId4"/>
          <a:stretch>
            <a:fillRect/>
          </a:stretch>
        </p:blipFill>
        <p:spPr>
          <a:xfrm>
            <a:off x="5337345" y="2151534"/>
            <a:ext cx="2200275" cy="2743200"/>
          </a:xfrm>
          <a:prstGeom prst="rect">
            <a:avLst/>
          </a:prstGeom>
        </p:spPr>
      </p:pic>
      <p:pic>
        <p:nvPicPr>
          <p:cNvPr id="13" name="Picture 12" descr="A baby goat standing on a black background&#10;&#10;Description automatically generated">
            <a:extLst>
              <a:ext uri="{FF2B5EF4-FFF2-40B4-BE49-F238E27FC236}">
                <a16:creationId xmlns:a16="http://schemas.microsoft.com/office/drawing/2014/main" id="{7829733E-B2EA-7388-DE51-E1730FC6B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073" y="3258824"/>
            <a:ext cx="1394138" cy="1394138"/>
          </a:xfrm>
          <a:prstGeom prst="rect">
            <a:avLst/>
          </a:prstGeom>
        </p:spPr>
      </p:pic>
      <p:sp>
        <p:nvSpPr>
          <p:cNvPr id="14" name="TextBox 13">
            <a:extLst>
              <a:ext uri="{FF2B5EF4-FFF2-40B4-BE49-F238E27FC236}">
                <a16:creationId xmlns:a16="http://schemas.microsoft.com/office/drawing/2014/main" id="{CC3DFB2F-14FE-6303-90F2-A7FC1CBFCB4A}"/>
              </a:ext>
            </a:extLst>
          </p:cNvPr>
          <p:cNvSpPr txBox="1"/>
          <p:nvPr/>
        </p:nvSpPr>
        <p:spPr>
          <a:xfrm>
            <a:off x="2908569" y="881598"/>
            <a:ext cx="1657350" cy="1323439"/>
          </a:xfrm>
          <a:prstGeom prst="rect">
            <a:avLst/>
          </a:prstGeom>
          <a:noFill/>
        </p:spPr>
        <p:txBody>
          <a:bodyPr wrap="square" rtlCol="0">
            <a:spAutoFit/>
          </a:bodyPr>
          <a:lstStyle/>
          <a:p>
            <a:pPr algn="ctr"/>
            <a:r>
              <a:rPr lang="fr-FR" sz="2400" dirty="0"/>
              <a:t>Probabilité</a:t>
            </a:r>
          </a:p>
          <a:p>
            <a:pPr algn="ctr"/>
            <a:r>
              <a:rPr lang="fr-FR" sz="2400" dirty="0"/>
              <a:t>de gagner :</a:t>
            </a:r>
          </a:p>
          <a:p>
            <a:pPr algn="ctr"/>
            <a:r>
              <a:rPr lang="fr-FR" sz="3200" b="1" dirty="0"/>
              <a:t>33%</a:t>
            </a:r>
            <a:endParaRPr lang="fr-FR" sz="3200" dirty="0"/>
          </a:p>
        </p:txBody>
      </p:sp>
      <p:sp>
        <p:nvSpPr>
          <p:cNvPr id="15" name="TextBox 14">
            <a:extLst>
              <a:ext uri="{FF2B5EF4-FFF2-40B4-BE49-F238E27FC236}">
                <a16:creationId xmlns:a16="http://schemas.microsoft.com/office/drawing/2014/main" id="{4099AD30-0CF0-F726-941B-0595C18054DA}"/>
              </a:ext>
            </a:extLst>
          </p:cNvPr>
          <p:cNvSpPr txBox="1"/>
          <p:nvPr/>
        </p:nvSpPr>
        <p:spPr>
          <a:xfrm>
            <a:off x="7521199" y="881598"/>
            <a:ext cx="1657350" cy="1323439"/>
          </a:xfrm>
          <a:prstGeom prst="rect">
            <a:avLst/>
          </a:prstGeom>
          <a:noFill/>
        </p:spPr>
        <p:txBody>
          <a:bodyPr wrap="square" rtlCol="0">
            <a:spAutoFit/>
          </a:bodyPr>
          <a:lstStyle/>
          <a:p>
            <a:pPr algn="ctr"/>
            <a:r>
              <a:rPr lang="fr-FR" sz="2400" dirty="0"/>
              <a:t>Probabilité</a:t>
            </a:r>
          </a:p>
          <a:p>
            <a:pPr algn="ctr"/>
            <a:r>
              <a:rPr lang="fr-FR" sz="2400" dirty="0"/>
              <a:t>de gagner :</a:t>
            </a:r>
          </a:p>
          <a:p>
            <a:pPr algn="ctr"/>
            <a:r>
              <a:rPr lang="fr-FR" sz="3200" b="1" dirty="0"/>
              <a:t>67%</a:t>
            </a:r>
            <a:endParaRPr lang="fr-FR" sz="3200" dirty="0"/>
          </a:p>
        </p:txBody>
      </p:sp>
      <p:pic>
        <p:nvPicPr>
          <p:cNvPr id="11" name="Picture 10" descr="A person whispering to another person&#10;&#10;Description automatically generated">
            <a:extLst>
              <a:ext uri="{FF2B5EF4-FFF2-40B4-BE49-F238E27FC236}">
                <a16:creationId xmlns:a16="http://schemas.microsoft.com/office/drawing/2014/main" id="{C641C5CC-FCE5-47DA-DA8F-475FAD6DE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436" y="4756958"/>
            <a:ext cx="3151563" cy="2101042"/>
          </a:xfrm>
          <a:prstGeom prst="rect">
            <a:avLst/>
          </a:prstGeom>
        </p:spPr>
      </p:pic>
      <p:sp>
        <p:nvSpPr>
          <p:cNvPr id="16" name="Speech Bubble: Rectangle with Corners Rounded 15">
            <a:extLst>
              <a:ext uri="{FF2B5EF4-FFF2-40B4-BE49-F238E27FC236}">
                <a16:creationId xmlns:a16="http://schemas.microsoft.com/office/drawing/2014/main" id="{C2081BA9-D837-7167-BAB8-DBA75136FC57}"/>
              </a:ext>
            </a:extLst>
          </p:cNvPr>
          <p:cNvSpPr/>
          <p:nvPr/>
        </p:nvSpPr>
        <p:spPr>
          <a:xfrm>
            <a:off x="9496425" y="3428999"/>
            <a:ext cx="2466975" cy="1447800"/>
          </a:xfrm>
          <a:prstGeom prst="wedgeRoundRectCallout">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effectLst/>
                <a:latin typeface="Segoe UI Web (West European)"/>
              </a:rPr>
              <a:t>Heureusement, il n’est pas notre professeur de statistiques !</a:t>
            </a:r>
          </a:p>
        </p:txBody>
      </p:sp>
    </p:spTree>
    <p:extLst>
      <p:ext uri="{BB962C8B-B14F-4D97-AF65-F5344CB8AC3E}">
        <p14:creationId xmlns:p14="http://schemas.microsoft.com/office/powerpoint/2010/main" val="175613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E0C11-6E81-FE8F-6065-9801106FDB92}"/>
              </a:ext>
            </a:extLst>
          </p:cNvPr>
          <p:cNvPicPr>
            <a:picLocks noChangeAspect="1"/>
          </p:cNvPicPr>
          <p:nvPr/>
        </p:nvPicPr>
        <p:blipFill>
          <a:blip r:embed="rId3"/>
          <a:stretch>
            <a:fillRect/>
          </a:stretch>
        </p:blipFill>
        <p:spPr>
          <a:xfrm>
            <a:off x="3242431" y="1152412"/>
            <a:ext cx="2996444" cy="1752752"/>
          </a:xfrm>
          <a:prstGeom prst="rect">
            <a:avLst/>
          </a:prstGeom>
        </p:spPr>
      </p:pic>
      <p:pic>
        <p:nvPicPr>
          <p:cNvPr id="5" name="Picture 4">
            <a:extLst>
              <a:ext uri="{FF2B5EF4-FFF2-40B4-BE49-F238E27FC236}">
                <a16:creationId xmlns:a16="http://schemas.microsoft.com/office/drawing/2014/main" id="{F961F0A3-7FFD-9ACE-C05D-CDE965264F57}"/>
              </a:ext>
            </a:extLst>
          </p:cNvPr>
          <p:cNvPicPr>
            <a:picLocks noChangeAspect="1"/>
          </p:cNvPicPr>
          <p:nvPr/>
        </p:nvPicPr>
        <p:blipFill>
          <a:blip r:embed="rId4"/>
          <a:stretch>
            <a:fillRect/>
          </a:stretch>
        </p:blipFill>
        <p:spPr>
          <a:xfrm>
            <a:off x="3242431" y="2905164"/>
            <a:ext cx="2996444" cy="1752752"/>
          </a:xfrm>
          <a:prstGeom prst="rect">
            <a:avLst/>
          </a:prstGeom>
        </p:spPr>
      </p:pic>
      <p:pic>
        <p:nvPicPr>
          <p:cNvPr id="7" name="Picture 6">
            <a:extLst>
              <a:ext uri="{FF2B5EF4-FFF2-40B4-BE49-F238E27FC236}">
                <a16:creationId xmlns:a16="http://schemas.microsoft.com/office/drawing/2014/main" id="{027CEA5D-34D4-3926-3A93-32580859D704}"/>
              </a:ext>
            </a:extLst>
          </p:cNvPr>
          <p:cNvPicPr>
            <a:picLocks noChangeAspect="1"/>
          </p:cNvPicPr>
          <p:nvPr/>
        </p:nvPicPr>
        <p:blipFill>
          <a:blip r:embed="rId5"/>
          <a:stretch>
            <a:fillRect/>
          </a:stretch>
        </p:blipFill>
        <p:spPr>
          <a:xfrm>
            <a:off x="3242431" y="4657916"/>
            <a:ext cx="3404911" cy="1752752"/>
          </a:xfrm>
          <a:prstGeom prst="rect">
            <a:avLst/>
          </a:prstGeom>
        </p:spPr>
      </p:pic>
      <p:sp>
        <p:nvSpPr>
          <p:cNvPr id="37" name="TextBox 36">
            <a:extLst>
              <a:ext uri="{FF2B5EF4-FFF2-40B4-BE49-F238E27FC236}">
                <a16:creationId xmlns:a16="http://schemas.microsoft.com/office/drawing/2014/main" id="{746D9346-909A-58BF-B198-24D718E2E870}"/>
              </a:ext>
            </a:extLst>
          </p:cNvPr>
          <p:cNvSpPr txBox="1"/>
          <p:nvPr/>
        </p:nvSpPr>
        <p:spPr>
          <a:xfrm>
            <a:off x="2038348" y="1538435"/>
            <a:ext cx="1079769" cy="646331"/>
          </a:xfrm>
          <a:prstGeom prst="rect">
            <a:avLst/>
          </a:prstGeom>
          <a:noFill/>
        </p:spPr>
        <p:txBody>
          <a:bodyPr wrap="square" rtlCol="0">
            <a:spAutoFit/>
          </a:bodyPr>
          <a:lstStyle/>
          <a:p>
            <a:pPr algn="ctr"/>
            <a:r>
              <a:rPr lang="fr-FR" sz="3600" dirty="0"/>
              <a:t>1/3</a:t>
            </a:r>
            <a:endParaRPr lang="fr-FR" sz="4400" dirty="0"/>
          </a:p>
        </p:txBody>
      </p:sp>
      <p:sp>
        <p:nvSpPr>
          <p:cNvPr id="38" name="TextBox 37">
            <a:extLst>
              <a:ext uri="{FF2B5EF4-FFF2-40B4-BE49-F238E27FC236}">
                <a16:creationId xmlns:a16="http://schemas.microsoft.com/office/drawing/2014/main" id="{E5C80721-E9D5-E20E-5FC7-1C8C61A32403}"/>
              </a:ext>
            </a:extLst>
          </p:cNvPr>
          <p:cNvSpPr txBox="1"/>
          <p:nvPr/>
        </p:nvSpPr>
        <p:spPr>
          <a:xfrm>
            <a:off x="2038349" y="3267417"/>
            <a:ext cx="1079769" cy="646331"/>
          </a:xfrm>
          <a:prstGeom prst="rect">
            <a:avLst/>
          </a:prstGeom>
          <a:noFill/>
        </p:spPr>
        <p:txBody>
          <a:bodyPr wrap="square" rtlCol="0">
            <a:spAutoFit/>
          </a:bodyPr>
          <a:lstStyle/>
          <a:p>
            <a:pPr algn="ctr"/>
            <a:r>
              <a:rPr lang="fr-FR" sz="3600" dirty="0"/>
              <a:t>1/3</a:t>
            </a:r>
            <a:endParaRPr lang="fr-FR" sz="4400" dirty="0"/>
          </a:p>
        </p:txBody>
      </p:sp>
      <p:sp>
        <p:nvSpPr>
          <p:cNvPr id="39" name="TextBox 38">
            <a:extLst>
              <a:ext uri="{FF2B5EF4-FFF2-40B4-BE49-F238E27FC236}">
                <a16:creationId xmlns:a16="http://schemas.microsoft.com/office/drawing/2014/main" id="{469BF16E-628C-BB9F-9DE2-7BA0D9580C8E}"/>
              </a:ext>
            </a:extLst>
          </p:cNvPr>
          <p:cNvSpPr txBox="1"/>
          <p:nvPr/>
        </p:nvSpPr>
        <p:spPr>
          <a:xfrm>
            <a:off x="2038347" y="4996399"/>
            <a:ext cx="1079769" cy="646331"/>
          </a:xfrm>
          <a:prstGeom prst="rect">
            <a:avLst/>
          </a:prstGeom>
          <a:noFill/>
        </p:spPr>
        <p:txBody>
          <a:bodyPr wrap="square" rtlCol="0">
            <a:spAutoFit/>
          </a:bodyPr>
          <a:lstStyle/>
          <a:p>
            <a:pPr algn="ctr"/>
            <a:r>
              <a:rPr lang="fr-FR" sz="3600" dirty="0"/>
              <a:t>1/3</a:t>
            </a:r>
            <a:endParaRPr lang="fr-FR" sz="4400" dirty="0"/>
          </a:p>
        </p:txBody>
      </p:sp>
      <p:sp>
        <p:nvSpPr>
          <p:cNvPr id="40" name="Arrow: Up 39">
            <a:extLst>
              <a:ext uri="{FF2B5EF4-FFF2-40B4-BE49-F238E27FC236}">
                <a16:creationId xmlns:a16="http://schemas.microsoft.com/office/drawing/2014/main" id="{21E32E39-482C-74D1-4CC2-83790E2B7305}"/>
              </a:ext>
            </a:extLst>
          </p:cNvPr>
          <p:cNvSpPr/>
          <p:nvPr/>
        </p:nvSpPr>
        <p:spPr>
          <a:xfrm rot="10800000">
            <a:off x="3223381" y="228672"/>
            <a:ext cx="723900" cy="8858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1" name="Picture 10">
            <a:extLst>
              <a:ext uri="{FF2B5EF4-FFF2-40B4-BE49-F238E27FC236}">
                <a16:creationId xmlns:a16="http://schemas.microsoft.com/office/drawing/2014/main" id="{1A5C1DB5-C2E7-BC3C-AB23-32F57B2EFA50}"/>
              </a:ext>
            </a:extLst>
          </p:cNvPr>
          <p:cNvPicPr>
            <a:picLocks noChangeAspect="1"/>
          </p:cNvPicPr>
          <p:nvPr/>
        </p:nvPicPr>
        <p:blipFill>
          <a:blip r:embed="rId6"/>
          <a:stretch>
            <a:fillRect/>
          </a:stretch>
        </p:blipFill>
        <p:spPr>
          <a:xfrm>
            <a:off x="8114192" y="2905164"/>
            <a:ext cx="3404911" cy="1755800"/>
          </a:xfrm>
          <a:prstGeom prst="rect">
            <a:avLst/>
          </a:prstGeom>
        </p:spPr>
      </p:pic>
      <p:pic>
        <p:nvPicPr>
          <p:cNvPr id="41" name="Picture 40">
            <a:extLst>
              <a:ext uri="{FF2B5EF4-FFF2-40B4-BE49-F238E27FC236}">
                <a16:creationId xmlns:a16="http://schemas.microsoft.com/office/drawing/2014/main" id="{F47BD4A6-EA4A-9019-192D-94C4C3E72095}"/>
              </a:ext>
            </a:extLst>
          </p:cNvPr>
          <p:cNvPicPr>
            <a:picLocks noChangeAspect="1"/>
          </p:cNvPicPr>
          <p:nvPr/>
        </p:nvPicPr>
        <p:blipFill>
          <a:blip r:embed="rId7"/>
          <a:stretch>
            <a:fillRect/>
          </a:stretch>
        </p:blipFill>
        <p:spPr>
          <a:xfrm>
            <a:off x="8114192" y="4654868"/>
            <a:ext cx="2996444" cy="1755800"/>
          </a:xfrm>
          <a:prstGeom prst="rect">
            <a:avLst/>
          </a:prstGeom>
        </p:spPr>
      </p:pic>
      <p:sp>
        <p:nvSpPr>
          <p:cNvPr id="42" name="Arrow: Up 41">
            <a:extLst>
              <a:ext uri="{FF2B5EF4-FFF2-40B4-BE49-F238E27FC236}">
                <a16:creationId xmlns:a16="http://schemas.microsoft.com/office/drawing/2014/main" id="{E96C647C-426E-92A6-4B95-DA7230BA0963}"/>
              </a:ext>
            </a:extLst>
          </p:cNvPr>
          <p:cNvSpPr/>
          <p:nvPr/>
        </p:nvSpPr>
        <p:spPr>
          <a:xfrm rot="5400000">
            <a:off x="7033381" y="3147670"/>
            <a:ext cx="723900" cy="8858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Arrow: Up 42">
            <a:extLst>
              <a:ext uri="{FF2B5EF4-FFF2-40B4-BE49-F238E27FC236}">
                <a16:creationId xmlns:a16="http://schemas.microsoft.com/office/drawing/2014/main" id="{31A52018-7FBA-2657-D891-86A3CA388DAC}"/>
              </a:ext>
            </a:extLst>
          </p:cNvPr>
          <p:cNvSpPr/>
          <p:nvPr/>
        </p:nvSpPr>
        <p:spPr>
          <a:xfrm rot="5400000">
            <a:off x="7033381" y="4876652"/>
            <a:ext cx="723900" cy="8858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4" name="Picture 43">
            <a:extLst>
              <a:ext uri="{FF2B5EF4-FFF2-40B4-BE49-F238E27FC236}">
                <a16:creationId xmlns:a16="http://schemas.microsoft.com/office/drawing/2014/main" id="{3CE5D184-3094-AF12-E419-41FD5F40484B}"/>
              </a:ext>
            </a:extLst>
          </p:cNvPr>
          <p:cNvPicPr>
            <a:picLocks noChangeAspect="1"/>
          </p:cNvPicPr>
          <p:nvPr/>
        </p:nvPicPr>
        <p:blipFill>
          <a:blip r:embed="rId6"/>
          <a:stretch>
            <a:fillRect/>
          </a:stretch>
        </p:blipFill>
        <p:spPr>
          <a:xfrm>
            <a:off x="7992316" y="1535228"/>
            <a:ext cx="1702456" cy="877900"/>
          </a:xfrm>
          <a:prstGeom prst="rect">
            <a:avLst/>
          </a:prstGeom>
        </p:spPr>
      </p:pic>
      <p:pic>
        <p:nvPicPr>
          <p:cNvPr id="45" name="Picture 44">
            <a:extLst>
              <a:ext uri="{FF2B5EF4-FFF2-40B4-BE49-F238E27FC236}">
                <a16:creationId xmlns:a16="http://schemas.microsoft.com/office/drawing/2014/main" id="{50F9E0CB-01C4-87ED-0A0A-998CD026405B}"/>
              </a:ext>
            </a:extLst>
          </p:cNvPr>
          <p:cNvPicPr>
            <a:picLocks noChangeAspect="1"/>
          </p:cNvPicPr>
          <p:nvPr/>
        </p:nvPicPr>
        <p:blipFill>
          <a:blip r:embed="rId7"/>
          <a:stretch>
            <a:fillRect/>
          </a:stretch>
        </p:blipFill>
        <p:spPr>
          <a:xfrm>
            <a:off x="10361525" y="1535228"/>
            <a:ext cx="1498222" cy="877900"/>
          </a:xfrm>
          <a:prstGeom prst="rect">
            <a:avLst/>
          </a:prstGeom>
        </p:spPr>
      </p:pic>
      <p:sp>
        <p:nvSpPr>
          <p:cNvPr id="46" name="TextBox 45">
            <a:extLst>
              <a:ext uri="{FF2B5EF4-FFF2-40B4-BE49-F238E27FC236}">
                <a16:creationId xmlns:a16="http://schemas.microsoft.com/office/drawing/2014/main" id="{14D2C55D-672C-44C5-9C96-90F9FC541166}"/>
              </a:ext>
            </a:extLst>
          </p:cNvPr>
          <p:cNvSpPr txBox="1"/>
          <p:nvPr/>
        </p:nvSpPr>
        <p:spPr>
          <a:xfrm>
            <a:off x="9682207" y="1495035"/>
            <a:ext cx="679318" cy="646331"/>
          </a:xfrm>
          <a:prstGeom prst="rect">
            <a:avLst/>
          </a:prstGeom>
          <a:noFill/>
        </p:spPr>
        <p:txBody>
          <a:bodyPr wrap="square" rtlCol="0">
            <a:spAutoFit/>
          </a:bodyPr>
          <a:lstStyle/>
          <a:p>
            <a:pPr algn="ctr"/>
            <a:r>
              <a:rPr lang="fr-FR" sz="3600" dirty="0"/>
              <a:t>ou</a:t>
            </a:r>
            <a:endParaRPr lang="fr-FR" sz="4400" dirty="0"/>
          </a:p>
        </p:txBody>
      </p:sp>
      <p:sp>
        <p:nvSpPr>
          <p:cNvPr id="47" name="Arrow: Up 46">
            <a:extLst>
              <a:ext uri="{FF2B5EF4-FFF2-40B4-BE49-F238E27FC236}">
                <a16:creationId xmlns:a16="http://schemas.microsoft.com/office/drawing/2014/main" id="{F78939DE-F781-3E74-30BF-107FB3210BEC}"/>
              </a:ext>
            </a:extLst>
          </p:cNvPr>
          <p:cNvSpPr/>
          <p:nvPr/>
        </p:nvSpPr>
        <p:spPr>
          <a:xfrm rot="5400000">
            <a:off x="7033380" y="1418688"/>
            <a:ext cx="723900" cy="8858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TextBox 47">
            <a:extLst>
              <a:ext uri="{FF2B5EF4-FFF2-40B4-BE49-F238E27FC236}">
                <a16:creationId xmlns:a16="http://schemas.microsoft.com/office/drawing/2014/main" id="{D3A74E77-3D25-7FB6-A595-820BC36B0251}"/>
              </a:ext>
            </a:extLst>
          </p:cNvPr>
          <p:cNvSpPr txBox="1"/>
          <p:nvPr/>
        </p:nvSpPr>
        <p:spPr>
          <a:xfrm>
            <a:off x="389079" y="4200718"/>
            <a:ext cx="1079769" cy="646331"/>
          </a:xfrm>
          <a:prstGeom prst="rect">
            <a:avLst/>
          </a:prstGeom>
          <a:noFill/>
        </p:spPr>
        <p:txBody>
          <a:bodyPr wrap="square" rtlCol="0">
            <a:spAutoFit/>
          </a:bodyPr>
          <a:lstStyle/>
          <a:p>
            <a:pPr algn="ctr"/>
            <a:r>
              <a:rPr lang="fr-FR" sz="3600" b="1" dirty="0"/>
              <a:t>2/3</a:t>
            </a:r>
            <a:endParaRPr lang="fr-FR" sz="4400" b="1" dirty="0"/>
          </a:p>
        </p:txBody>
      </p:sp>
      <p:sp>
        <p:nvSpPr>
          <p:cNvPr id="49" name="Left Brace 48">
            <a:extLst>
              <a:ext uri="{FF2B5EF4-FFF2-40B4-BE49-F238E27FC236}">
                <a16:creationId xmlns:a16="http://schemas.microsoft.com/office/drawing/2014/main" id="{A4D7C478-9FE5-12C9-42DE-F413E7798C6B}"/>
              </a:ext>
            </a:extLst>
          </p:cNvPr>
          <p:cNvSpPr/>
          <p:nvPr/>
        </p:nvSpPr>
        <p:spPr>
          <a:xfrm>
            <a:off x="1664184" y="3405039"/>
            <a:ext cx="290851" cy="2237691"/>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3637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animBg="1"/>
      <p:bldP spid="42" grpId="0" animBg="1"/>
      <p:bldP spid="43" grpId="0" animBg="1"/>
      <p:bldP spid="46" grpId="0"/>
      <p:bldP spid="47" grpId="0" animBg="1"/>
      <p:bldP spid="48"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6D64F2A-14FB-9E30-343B-DC85EF51AEBA}"/>
              </a:ext>
            </a:extLst>
          </p:cNvPr>
          <p:cNvPicPr>
            <a:picLocks noChangeAspect="1"/>
          </p:cNvPicPr>
          <p:nvPr/>
        </p:nvPicPr>
        <p:blipFill>
          <a:blip r:embed="rId3"/>
          <a:stretch>
            <a:fillRect/>
          </a:stretch>
        </p:blipFill>
        <p:spPr>
          <a:xfrm>
            <a:off x="1294792" y="371665"/>
            <a:ext cx="386715" cy="685419"/>
          </a:xfrm>
          <a:prstGeom prst="rect">
            <a:avLst/>
          </a:prstGeom>
        </p:spPr>
      </p:pic>
      <p:pic>
        <p:nvPicPr>
          <p:cNvPr id="20" name="Picture 19">
            <a:extLst>
              <a:ext uri="{FF2B5EF4-FFF2-40B4-BE49-F238E27FC236}">
                <a16:creationId xmlns:a16="http://schemas.microsoft.com/office/drawing/2014/main" id="{FA9060AA-EF59-39CB-3C81-3B2939BA454D}"/>
              </a:ext>
            </a:extLst>
          </p:cNvPr>
          <p:cNvPicPr>
            <a:picLocks noChangeAspect="1"/>
          </p:cNvPicPr>
          <p:nvPr/>
        </p:nvPicPr>
        <p:blipFill>
          <a:blip r:embed="rId3"/>
          <a:stretch>
            <a:fillRect/>
          </a:stretch>
        </p:blipFill>
        <p:spPr>
          <a:xfrm>
            <a:off x="1941873" y="371665"/>
            <a:ext cx="386715" cy="685419"/>
          </a:xfrm>
          <a:prstGeom prst="rect">
            <a:avLst/>
          </a:prstGeom>
        </p:spPr>
      </p:pic>
      <p:pic>
        <p:nvPicPr>
          <p:cNvPr id="21" name="Picture 20">
            <a:extLst>
              <a:ext uri="{FF2B5EF4-FFF2-40B4-BE49-F238E27FC236}">
                <a16:creationId xmlns:a16="http://schemas.microsoft.com/office/drawing/2014/main" id="{26BC0978-16F3-E142-FCA2-03C0A9E947D4}"/>
              </a:ext>
            </a:extLst>
          </p:cNvPr>
          <p:cNvPicPr>
            <a:picLocks noChangeAspect="1"/>
          </p:cNvPicPr>
          <p:nvPr/>
        </p:nvPicPr>
        <p:blipFill>
          <a:blip r:embed="rId3"/>
          <a:stretch>
            <a:fillRect/>
          </a:stretch>
        </p:blipFill>
        <p:spPr>
          <a:xfrm>
            <a:off x="2587637" y="371665"/>
            <a:ext cx="386715" cy="685419"/>
          </a:xfrm>
          <a:prstGeom prst="rect">
            <a:avLst/>
          </a:prstGeom>
        </p:spPr>
      </p:pic>
      <p:pic>
        <p:nvPicPr>
          <p:cNvPr id="22" name="Picture 21">
            <a:extLst>
              <a:ext uri="{FF2B5EF4-FFF2-40B4-BE49-F238E27FC236}">
                <a16:creationId xmlns:a16="http://schemas.microsoft.com/office/drawing/2014/main" id="{A4833C6D-36C9-6F13-86EC-3CDE5E9E3A3B}"/>
              </a:ext>
            </a:extLst>
          </p:cNvPr>
          <p:cNvPicPr>
            <a:picLocks noChangeAspect="1"/>
          </p:cNvPicPr>
          <p:nvPr/>
        </p:nvPicPr>
        <p:blipFill>
          <a:blip r:embed="rId3"/>
          <a:stretch>
            <a:fillRect/>
          </a:stretch>
        </p:blipFill>
        <p:spPr>
          <a:xfrm>
            <a:off x="3233401" y="371665"/>
            <a:ext cx="386715" cy="685419"/>
          </a:xfrm>
          <a:prstGeom prst="rect">
            <a:avLst/>
          </a:prstGeom>
        </p:spPr>
      </p:pic>
      <p:pic>
        <p:nvPicPr>
          <p:cNvPr id="23" name="Picture 22">
            <a:extLst>
              <a:ext uri="{FF2B5EF4-FFF2-40B4-BE49-F238E27FC236}">
                <a16:creationId xmlns:a16="http://schemas.microsoft.com/office/drawing/2014/main" id="{7A2F5C02-C256-161B-B4E0-035B22E02A76}"/>
              </a:ext>
            </a:extLst>
          </p:cNvPr>
          <p:cNvPicPr>
            <a:picLocks noChangeAspect="1"/>
          </p:cNvPicPr>
          <p:nvPr/>
        </p:nvPicPr>
        <p:blipFill>
          <a:blip r:embed="rId3"/>
          <a:stretch>
            <a:fillRect/>
          </a:stretch>
        </p:blipFill>
        <p:spPr>
          <a:xfrm>
            <a:off x="3879165" y="371665"/>
            <a:ext cx="386715" cy="685419"/>
          </a:xfrm>
          <a:prstGeom prst="rect">
            <a:avLst/>
          </a:prstGeom>
        </p:spPr>
      </p:pic>
      <p:pic>
        <p:nvPicPr>
          <p:cNvPr id="24" name="Picture 23">
            <a:extLst>
              <a:ext uri="{FF2B5EF4-FFF2-40B4-BE49-F238E27FC236}">
                <a16:creationId xmlns:a16="http://schemas.microsoft.com/office/drawing/2014/main" id="{EC3912DD-2768-4BDE-1F23-6E632236BB00}"/>
              </a:ext>
            </a:extLst>
          </p:cNvPr>
          <p:cNvPicPr>
            <a:picLocks noChangeAspect="1"/>
          </p:cNvPicPr>
          <p:nvPr/>
        </p:nvPicPr>
        <p:blipFill>
          <a:blip r:embed="rId3"/>
          <a:stretch>
            <a:fillRect/>
          </a:stretch>
        </p:blipFill>
        <p:spPr>
          <a:xfrm>
            <a:off x="4523744" y="371665"/>
            <a:ext cx="386715" cy="685419"/>
          </a:xfrm>
          <a:prstGeom prst="rect">
            <a:avLst/>
          </a:prstGeom>
        </p:spPr>
      </p:pic>
      <p:pic>
        <p:nvPicPr>
          <p:cNvPr id="25" name="Picture 24">
            <a:extLst>
              <a:ext uri="{FF2B5EF4-FFF2-40B4-BE49-F238E27FC236}">
                <a16:creationId xmlns:a16="http://schemas.microsoft.com/office/drawing/2014/main" id="{F898EBF5-D5A9-495F-DA88-18894B24E8A7}"/>
              </a:ext>
            </a:extLst>
          </p:cNvPr>
          <p:cNvPicPr>
            <a:picLocks noChangeAspect="1"/>
          </p:cNvPicPr>
          <p:nvPr/>
        </p:nvPicPr>
        <p:blipFill>
          <a:blip r:embed="rId3"/>
          <a:stretch>
            <a:fillRect/>
          </a:stretch>
        </p:blipFill>
        <p:spPr>
          <a:xfrm>
            <a:off x="5169751" y="371666"/>
            <a:ext cx="386715" cy="685419"/>
          </a:xfrm>
          <a:prstGeom prst="rect">
            <a:avLst/>
          </a:prstGeom>
        </p:spPr>
      </p:pic>
      <p:pic>
        <p:nvPicPr>
          <p:cNvPr id="26" name="Picture 25">
            <a:extLst>
              <a:ext uri="{FF2B5EF4-FFF2-40B4-BE49-F238E27FC236}">
                <a16:creationId xmlns:a16="http://schemas.microsoft.com/office/drawing/2014/main" id="{6BD5416D-6C90-CD5C-B13D-DBB7126F82F7}"/>
              </a:ext>
            </a:extLst>
          </p:cNvPr>
          <p:cNvPicPr>
            <a:picLocks noChangeAspect="1"/>
          </p:cNvPicPr>
          <p:nvPr/>
        </p:nvPicPr>
        <p:blipFill>
          <a:blip r:embed="rId3"/>
          <a:stretch>
            <a:fillRect/>
          </a:stretch>
        </p:blipFill>
        <p:spPr>
          <a:xfrm>
            <a:off x="5814330" y="371665"/>
            <a:ext cx="386715" cy="685419"/>
          </a:xfrm>
          <a:prstGeom prst="rect">
            <a:avLst/>
          </a:prstGeom>
        </p:spPr>
      </p:pic>
      <p:pic>
        <p:nvPicPr>
          <p:cNvPr id="27" name="Picture 26">
            <a:extLst>
              <a:ext uri="{FF2B5EF4-FFF2-40B4-BE49-F238E27FC236}">
                <a16:creationId xmlns:a16="http://schemas.microsoft.com/office/drawing/2014/main" id="{B3AEADAA-BF66-326F-22FC-D25B9E0B1352}"/>
              </a:ext>
            </a:extLst>
          </p:cNvPr>
          <p:cNvPicPr>
            <a:picLocks noChangeAspect="1"/>
          </p:cNvPicPr>
          <p:nvPr/>
        </p:nvPicPr>
        <p:blipFill>
          <a:blip r:embed="rId3"/>
          <a:stretch>
            <a:fillRect/>
          </a:stretch>
        </p:blipFill>
        <p:spPr>
          <a:xfrm>
            <a:off x="6458909" y="371665"/>
            <a:ext cx="386715" cy="685419"/>
          </a:xfrm>
          <a:prstGeom prst="rect">
            <a:avLst/>
          </a:prstGeom>
        </p:spPr>
      </p:pic>
      <p:pic>
        <p:nvPicPr>
          <p:cNvPr id="28" name="Picture 27">
            <a:extLst>
              <a:ext uri="{FF2B5EF4-FFF2-40B4-BE49-F238E27FC236}">
                <a16:creationId xmlns:a16="http://schemas.microsoft.com/office/drawing/2014/main" id="{552A8D90-927D-FDD3-689C-7E2F855F574C}"/>
              </a:ext>
            </a:extLst>
          </p:cNvPr>
          <p:cNvPicPr>
            <a:picLocks noChangeAspect="1"/>
          </p:cNvPicPr>
          <p:nvPr/>
        </p:nvPicPr>
        <p:blipFill>
          <a:blip r:embed="rId3"/>
          <a:stretch>
            <a:fillRect/>
          </a:stretch>
        </p:blipFill>
        <p:spPr>
          <a:xfrm>
            <a:off x="7103488" y="371665"/>
            <a:ext cx="386715" cy="685419"/>
          </a:xfrm>
          <a:prstGeom prst="rect">
            <a:avLst/>
          </a:prstGeom>
        </p:spPr>
      </p:pic>
      <p:pic>
        <p:nvPicPr>
          <p:cNvPr id="29" name="Picture 28">
            <a:extLst>
              <a:ext uri="{FF2B5EF4-FFF2-40B4-BE49-F238E27FC236}">
                <a16:creationId xmlns:a16="http://schemas.microsoft.com/office/drawing/2014/main" id="{24B09F64-2169-4D5C-1BDE-5484BEBC5175}"/>
              </a:ext>
            </a:extLst>
          </p:cNvPr>
          <p:cNvPicPr>
            <a:picLocks noChangeAspect="1"/>
          </p:cNvPicPr>
          <p:nvPr/>
        </p:nvPicPr>
        <p:blipFill>
          <a:blip r:embed="rId3"/>
          <a:stretch>
            <a:fillRect/>
          </a:stretch>
        </p:blipFill>
        <p:spPr>
          <a:xfrm>
            <a:off x="1294792" y="1276540"/>
            <a:ext cx="386715" cy="685419"/>
          </a:xfrm>
          <a:prstGeom prst="rect">
            <a:avLst/>
          </a:prstGeom>
        </p:spPr>
      </p:pic>
      <p:pic>
        <p:nvPicPr>
          <p:cNvPr id="30" name="Picture 29">
            <a:extLst>
              <a:ext uri="{FF2B5EF4-FFF2-40B4-BE49-F238E27FC236}">
                <a16:creationId xmlns:a16="http://schemas.microsoft.com/office/drawing/2014/main" id="{DF7727B0-AA06-724D-FB4D-FAD6F9D1530E}"/>
              </a:ext>
            </a:extLst>
          </p:cNvPr>
          <p:cNvPicPr>
            <a:picLocks noChangeAspect="1"/>
          </p:cNvPicPr>
          <p:nvPr/>
        </p:nvPicPr>
        <p:blipFill>
          <a:blip r:embed="rId3"/>
          <a:stretch>
            <a:fillRect/>
          </a:stretch>
        </p:blipFill>
        <p:spPr>
          <a:xfrm>
            <a:off x="1941873" y="1276540"/>
            <a:ext cx="386715" cy="685419"/>
          </a:xfrm>
          <a:prstGeom prst="rect">
            <a:avLst/>
          </a:prstGeom>
        </p:spPr>
      </p:pic>
      <p:pic>
        <p:nvPicPr>
          <p:cNvPr id="31" name="Picture 30">
            <a:extLst>
              <a:ext uri="{FF2B5EF4-FFF2-40B4-BE49-F238E27FC236}">
                <a16:creationId xmlns:a16="http://schemas.microsoft.com/office/drawing/2014/main" id="{A18C3F79-E4D3-8599-6B5F-4EB0A8A24D8B}"/>
              </a:ext>
            </a:extLst>
          </p:cNvPr>
          <p:cNvPicPr>
            <a:picLocks noChangeAspect="1"/>
          </p:cNvPicPr>
          <p:nvPr/>
        </p:nvPicPr>
        <p:blipFill>
          <a:blip r:embed="rId3"/>
          <a:stretch>
            <a:fillRect/>
          </a:stretch>
        </p:blipFill>
        <p:spPr>
          <a:xfrm>
            <a:off x="2587637" y="1276540"/>
            <a:ext cx="386715" cy="685419"/>
          </a:xfrm>
          <a:prstGeom prst="rect">
            <a:avLst/>
          </a:prstGeom>
        </p:spPr>
      </p:pic>
      <p:pic>
        <p:nvPicPr>
          <p:cNvPr id="32" name="Picture 31">
            <a:extLst>
              <a:ext uri="{FF2B5EF4-FFF2-40B4-BE49-F238E27FC236}">
                <a16:creationId xmlns:a16="http://schemas.microsoft.com/office/drawing/2014/main" id="{B2BDAE06-C9DB-4DBF-BB7F-34DF86143BDD}"/>
              </a:ext>
            </a:extLst>
          </p:cNvPr>
          <p:cNvPicPr>
            <a:picLocks noChangeAspect="1"/>
          </p:cNvPicPr>
          <p:nvPr/>
        </p:nvPicPr>
        <p:blipFill>
          <a:blip r:embed="rId3"/>
          <a:stretch>
            <a:fillRect/>
          </a:stretch>
        </p:blipFill>
        <p:spPr>
          <a:xfrm>
            <a:off x="3233401" y="1276540"/>
            <a:ext cx="386715" cy="685419"/>
          </a:xfrm>
          <a:prstGeom prst="rect">
            <a:avLst/>
          </a:prstGeom>
        </p:spPr>
      </p:pic>
      <p:pic>
        <p:nvPicPr>
          <p:cNvPr id="33" name="Picture 32">
            <a:extLst>
              <a:ext uri="{FF2B5EF4-FFF2-40B4-BE49-F238E27FC236}">
                <a16:creationId xmlns:a16="http://schemas.microsoft.com/office/drawing/2014/main" id="{F9F2F462-AF90-33E8-7318-035634CD3939}"/>
              </a:ext>
            </a:extLst>
          </p:cNvPr>
          <p:cNvPicPr>
            <a:picLocks noChangeAspect="1"/>
          </p:cNvPicPr>
          <p:nvPr/>
        </p:nvPicPr>
        <p:blipFill>
          <a:blip r:embed="rId3"/>
          <a:stretch>
            <a:fillRect/>
          </a:stretch>
        </p:blipFill>
        <p:spPr>
          <a:xfrm>
            <a:off x="3879165" y="1276540"/>
            <a:ext cx="386715" cy="685419"/>
          </a:xfrm>
          <a:prstGeom prst="rect">
            <a:avLst/>
          </a:prstGeom>
        </p:spPr>
      </p:pic>
      <p:pic>
        <p:nvPicPr>
          <p:cNvPr id="34" name="Picture 33">
            <a:extLst>
              <a:ext uri="{FF2B5EF4-FFF2-40B4-BE49-F238E27FC236}">
                <a16:creationId xmlns:a16="http://schemas.microsoft.com/office/drawing/2014/main" id="{ABD6617F-1CCD-7B93-EF27-8BDE8C426005}"/>
              </a:ext>
            </a:extLst>
          </p:cNvPr>
          <p:cNvPicPr>
            <a:picLocks noChangeAspect="1"/>
          </p:cNvPicPr>
          <p:nvPr/>
        </p:nvPicPr>
        <p:blipFill>
          <a:blip r:embed="rId3"/>
          <a:stretch>
            <a:fillRect/>
          </a:stretch>
        </p:blipFill>
        <p:spPr>
          <a:xfrm>
            <a:off x="4523744" y="1276540"/>
            <a:ext cx="386715" cy="685419"/>
          </a:xfrm>
          <a:prstGeom prst="rect">
            <a:avLst/>
          </a:prstGeom>
        </p:spPr>
      </p:pic>
      <p:pic>
        <p:nvPicPr>
          <p:cNvPr id="35" name="Picture 34">
            <a:extLst>
              <a:ext uri="{FF2B5EF4-FFF2-40B4-BE49-F238E27FC236}">
                <a16:creationId xmlns:a16="http://schemas.microsoft.com/office/drawing/2014/main" id="{54656760-8FBC-7805-98EB-82DD08621150}"/>
              </a:ext>
            </a:extLst>
          </p:cNvPr>
          <p:cNvPicPr>
            <a:picLocks noChangeAspect="1"/>
          </p:cNvPicPr>
          <p:nvPr/>
        </p:nvPicPr>
        <p:blipFill>
          <a:blip r:embed="rId3"/>
          <a:stretch>
            <a:fillRect/>
          </a:stretch>
        </p:blipFill>
        <p:spPr>
          <a:xfrm>
            <a:off x="5169751" y="1276541"/>
            <a:ext cx="386715" cy="685419"/>
          </a:xfrm>
          <a:prstGeom prst="rect">
            <a:avLst/>
          </a:prstGeom>
        </p:spPr>
      </p:pic>
      <p:pic>
        <p:nvPicPr>
          <p:cNvPr id="36" name="Picture 35">
            <a:extLst>
              <a:ext uri="{FF2B5EF4-FFF2-40B4-BE49-F238E27FC236}">
                <a16:creationId xmlns:a16="http://schemas.microsoft.com/office/drawing/2014/main" id="{EF85AFBE-C07A-AAFD-0D10-D44347070D7E}"/>
              </a:ext>
            </a:extLst>
          </p:cNvPr>
          <p:cNvPicPr>
            <a:picLocks noChangeAspect="1"/>
          </p:cNvPicPr>
          <p:nvPr/>
        </p:nvPicPr>
        <p:blipFill>
          <a:blip r:embed="rId3"/>
          <a:stretch>
            <a:fillRect/>
          </a:stretch>
        </p:blipFill>
        <p:spPr>
          <a:xfrm>
            <a:off x="5814330" y="1276540"/>
            <a:ext cx="386715" cy="685419"/>
          </a:xfrm>
          <a:prstGeom prst="rect">
            <a:avLst/>
          </a:prstGeom>
        </p:spPr>
      </p:pic>
      <p:pic>
        <p:nvPicPr>
          <p:cNvPr id="50" name="Picture 49">
            <a:extLst>
              <a:ext uri="{FF2B5EF4-FFF2-40B4-BE49-F238E27FC236}">
                <a16:creationId xmlns:a16="http://schemas.microsoft.com/office/drawing/2014/main" id="{1C7580EA-66E7-78B5-E6A6-7CE1F7C18B74}"/>
              </a:ext>
            </a:extLst>
          </p:cNvPr>
          <p:cNvPicPr>
            <a:picLocks noChangeAspect="1"/>
          </p:cNvPicPr>
          <p:nvPr/>
        </p:nvPicPr>
        <p:blipFill>
          <a:blip r:embed="rId3"/>
          <a:stretch>
            <a:fillRect/>
          </a:stretch>
        </p:blipFill>
        <p:spPr>
          <a:xfrm>
            <a:off x="6458909" y="1276540"/>
            <a:ext cx="386715" cy="685419"/>
          </a:xfrm>
          <a:prstGeom prst="rect">
            <a:avLst/>
          </a:prstGeom>
        </p:spPr>
      </p:pic>
      <p:pic>
        <p:nvPicPr>
          <p:cNvPr id="51" name="Picture 50">
            <a:extLst>
              <a:ext uri="{FF2B5EF4-FFF2-40B4-BE49-F238E27FC236}">
                <a16:creationId xmlns:a16="http://schemas.microsoft.com/office/drawing/2014/main" id="{2E2EB5BE-E660-F800-A3C5-40B5EBBA15E8}"/>
              </a:ext>
            </a:extLst>
          </p:cNvPr>
          <p:cNvPicPr>
            <a:picLocks noChangeAspect="1"/>
          </p:cNvPicPr>
          <p:nvPr/>
        </p:nvPicPr>
        <p:blipFill>
          <a:blip r:embed="rId3"/>
          <a:stretch>
            <a:fillRect/>
          </a:stretch>
        </p:blipFill>
        <p:spPr>
          <a:xfrm>
            <a:off x="7103488" y="1276540"/>
            <a:ext cx="386715" cy="685419"/>
          </a:xfrm>
          <a:prstGeom prst="rect">
            <a:avLst/>
          </a:prstGeom>
        </p:spPr>
      </p:pic>
      <p:pic>
        <p:nvPicPr>
          <p:cNvPr id="52" name="Picture 51">
            <a:extLst>
              <a:ext uri="{FF2B5EF4-FFF2-40B4-BE49-F238E27FC236}">
                <a16:creationId xmlns:a16="http://schemas.microsoft.com/office/drawing/2014/main" id="{048984A0-60E0-7D4F-F8D1-F4A38B4156C8}"/>
              </a:ext>
            </a:extLst>
          </p:cNvPr>
          <p:cNvPicPr>
            <a:picLocks noChangeAspect="1"/>
          </p:cNvPicPr>
          <p:nvPr/>
        </p:nvPicPr>
        <p:blipFill>
          <a:blip r:embed="rId3"/>
          <a:stretch>
            <a:fillRect/>
          </a:stretch>
        </p:blipFill>
        <p:spPr>
          <a:xfrm>
            <a:off x="1294792" y="2181415"/>
            <a:ext cx="386715" cy="685419"/>
          </a:xfrm>
          <a:prstGeom prst="rect">
            <a:avLst/>
          </a:prstGeom>
        </p:spPr>
      </p:pic>
      <p:pic>
        <p:nvPicPr>
          <p:cNvPr id="53" name="Picture 52">
            <a:extLst>
              <a:ext uri="{FF2B5EF4-FFF2-40B4-BE49-F238E27FC236}">
                <a16:creationId xmlns:a16="http://schemas.microsoft.com/office/drawing/2014/main" id="{FB9C35F3-FD5A-CEB6-B3BC-8FA61219656A}"/>
              </a:ext>
            </a:extLst>
          </p:cNvPr>
          <p:cNvPicPr>
            <a:picLocks noChangeAspect="1"/>
          </p:cNvPicPr>
          <p:nvPr/>
        </p:nvPicPr>
        <p:blipFill>
          <a:blip r:embed="rId3"/>
          <a:stretch>
            <a:fillRect/>
          </a:stretch>
        </p:blipFill>
        <p:spPr>
          <a:xfrm>
            <a:off x="1941873" y="2181415"/>
            <a:ext cx="386715" cy="685419"/>
          </a:xfrm>
          <a:prstGeom prst="rect">
            <a:avLst/>
          </a:prstGeom>
        </p:spPr>
      </p:pic>
      <p:pic>
        <p:nvPicPr>
          <p:cNvPr id="54" name="Picture 53">
            <a:extLst>
              <a:ext uri="{FF2B5EF4-FFF2-40B4-BE49-F238E27FC236}">
                <a16:creationId xmlns:a16="http://schemas.microsoft.com/office/drawing/2014/main" id="{0575CC0A-6B9E-5852-FAFF-AD025E1ECF00}"/>
              </a:ext>
            </a:extLst>
          </p:cNvPr>
          <p:cNvPicPr>
            <a:picLocks noChangeAspect="1"/>
          </p:cNvPicPr>
          <p:nvPr/>
        </p:nvPicPr>
        <p:blipFill>
          <a:blip r:embed="rId3"/>
          <a:stretch>
            <a:fillRect/>
          </a:stretch>
        </p:blipFill>
        <p:spPr>
          <a:xfrm>
            <a:off x="2587637" y="2181415"/>
            <a:ext cx="386715" cy="685419"/>
          </a:xfrm>
          <a:prstGeom prst="rect">
            <a:avLst/>
          </a:prstGeom>
        </p:spPr>
      </p:pic>
      <p:pic>
        <p:nvPicPr>
          <p:cNvPr id="55" name="Picture 54">
            <a:extLst>
              <a:ext uri="{FF2B5EF4-FFF2-40B4-BE49-F238E27FC236}">
                <a16:creationId xmlns:a16="http://schemas.microsoft.com/office/drawing/2014/main" id="{6C8B783D-7750-B916-C4ED-12F272F489FB}"/>
              </a:ext>
            </a:extLst>
          </p:cNvPr>
          <p:cNvPicPr>
            <a:picLocks noChangeAspect="1"/>
          </p:cNvPicPr>
          <p:nvPr/>
        </p:nvPicPr>
        <p:blipFill>
          <a:blip r:embed="rId3"/>
          <a:stretch>
            <a:fillRect/>
          </a:stretch>
        </p:blipFill>
        <p:spPr>
          <a:xfrm>
            <a:off x="3233401" y="2181415"/>
            <a:ext cx="386715" cy="685419"/>
          </a:xfrm>
          <a:prstGeom prst="rect">
            <a:avLst/>
          </a:prstGeom>
        </p:spPr>
      </p:pic>
      <p:pic>
        <p:nvPicPr>
          <p:cNvPr id="56" name="Picture 55">
            <a:extLst>
              <a:ext uri="{FF2B5EF4-FFF2-40B4-BE49-F238E27FC236}">
                <a16:creationId xmlns:a16="http://schemas.microsoft.com/office/drawing/2014/main" id="{440B83B7-9775-811E-5888-F6E924D3DE9B}"/>
              </a:ext>
            </a:extLst>
          </p:cNvPr>
          <p:cNvPicPr>
            <a:picLocks noChangeAspect="1"/>
          </p:cNvPicPr>
          <p:nvPr/>
        </p:nvPicPr>
        <p:blipFill>
          <a:blip r:embed="rId3"/>
          <a:stretch>
            <a:fillRect/>
          </a:stretch>
        </p:blipFill>
        <p:spPr>
          <a:xfrm>
            <a:off x="3879165" y="2181415"/>
            <a:ext cx="386715" cy="685419"/>
          </a:xfrm>
          <a:prstGeom prst="rect">
            <a:avLst/>
          </a:prstGeom>
        </p:spPr>
      </p:pic>
      <p:pic>
        <p:nvPicPr>
          <p:cNvPr id="57" name="Picture 56">
            <a:extLst>
              <a:ext uri="{FF2B5EF4-FFF2-40B4-BE49-F238E27FC236}">
                <a16:creationId xmlns:a16="http://schemas.microsoft.com/office/drawing/2014/main" id="{0C4719CC-2E5B-B824-A24F-FA85C163D7DC}"/>
              </a:ext>
            </a:extLst>
          </p:cNvPr>
          <p:cNvPicPr>
            <a:picLocks noChangeAspect="1"/>
          </p:cNvPicPr>
          <p:nvPr/>
        </p:nvPicPr>
        <p:blipFill>
          <a:blip r:embed="rId3"/>
          <a:stretch>
            <a:fillRect/>
          </a:stretch>
        </p:blipFill>
        <p:spPr>
          <a:xfrm>
            <a:off x="4523744" y="2181415"/>
            <a:ext cx="386715" cy="685419"/>
          </a:xfrm>
          <a:prstGeom prst="rect">
            <a:avLst/>
          </a:prstGeom>
        </p:spPr>
      </p:pic>
      <p:pic>
        <p:nvPicPr>
          <p:cNvPr id="58" name="Picture 57">
            <a:extLst>
              <a:ext uri="{FF2B5EF4-FFF2-40B4-BE49-F238E27FC236}">
                <a16:creationId xmlns:a16="http://schemas.microsoft.com/office/drawing/2014/main" id="{142725CC-2583-85FA-C101-83CE944B86EA}"/>
              </a:ext>
            </a:extLst>
          </p:cNvPr>
          <p:cNvPicPr>
            <a:picLocks noChangeAspect="1"/>
          </p:cNvPicPr>
          <p:nvPr/>
        </p:nvPicPr>
        <p:blipFill>
          <a:blip r:embed="rId3"/>
          <a:stretch>
            <a:fillRect/>
          </a:stretch>
        </p:blipFill>
        <p:spPr>
          <a:xfrm>
            <a:off x="5169751" y="2181416"/>
            <a:ext cx="386715" cy="685419"/>
          </a:xfrm>
          <a:prstGeom prst="rect">
            <a:avLst/>
          </a:prstGeom>
        </p:spPr>
      </p:pic>
      <p:pic>
        <p:nvPicPr>
          <p:cNvPr id="59" name="Picture 58">
            <a:extLst>
              <a:ext uri="{FF2B5EF4-FFF2-40B4-BE49-F238E27FC236}">
                <a16:creationId xmlns:a16="http://schemas.microsoft.com/office/drawing/2014/main" id="{40B3F62A-A233-269F-9C28-771CA7C73BA5}"/>
              </a:ext>
            </a:extLst>
          </p:cNvPr>
          <p:cNvPicPr>
            <a:picLocks noChangeAspect="1"/>
          </p:cNvPicPr>
          <p:nvPr/>
        </p:nvPicPr>
        <p:blipFill>
          <a:blip r:embed="rId3"/>
          <a:stretch>
            <a:fillRect/>
          </a:stretch>
        </p:blipFill>
        <p:spPr>
          <a:xfrm>
            <a:off x="5814330" y="2181415"/>
            <a:ext cx="386715" cy="685419"/>
          </a:xfrm>
          <a:prstGeom prst="rect">
            <a:avLst/>
          </a:prstGeom>
        </p:spPr>
      </p:pic>
      <p:pic>
        <p:nvPicPr>
          <p:cNvPr id="60" name="Picture 59">
            <a:extLst>
              <a:ext uri="{FF2B5EF4-FFF2-40B4-BE49-F238E27FC236}">
                <a16:creationId xmlns:a16="http://schemas.microsoft.com/office/drawing/2014/main" id="{1F7D14F7-8169-1CF5-302F-BA614AD0E9D0}"/>
              </a:ext>
            </a:extLst>
          </p:cNvPr>
          <p:cNvPicPr>
            <a:picLocks noChangeAspect="1"/>
          </p:cNvPicPr>
          <p:nvPr/>
        </p:nvPicPr>
        <p:blipFill>
          <a:blip r:embed="rId3"/>
          <a:stretch>
            <a:fillRect/>
          </a:stretch>
        </p:blipFill>
        <p:spPr>
          <a:xfrm>
            <a:off x="6458909" y="2181415"/>
            <a:ext cx="386715" cy="685419"/>
          </a:xfrm>
          <a:prstGeom prst="rect">
            <a:avLst/>
          </a:prstGeom>
        </p:spPr>
      </p:pic>
      <p:pic>
        <p:nvPicPr>
          <p:cNvPr id="61" name="Picture 60">
            <a:extLst>
              <a:ext uri="{FF2B5EF4-FFF2-40B4-BE49-F238E27FC236}">
                <a16:creationId xmlns:a16="http://schemas.microsoft.com/office/drawing/2014/main" id="{20B23E95-984E-FE71-DC4D-8709A0DCB005}"/>
              </a:ext>
            </a:extLst>
          </p:cNvPr>
          <p:cNvPicPr>
            <a:picLocks noChangeAspect="1"/>
          </p:cNvPicPr>
          <p:nvPr/>
        </p:nvPicPr>
        <p:blipFill>
          <a:blip r:embed="rId3"/>
          <a:stretch>
            <a:fillRect/>
          </a:stretch>
        </p:blipFill>
        <p:spPr>
          <a:xfrm>
            <a:off x="7103488" y="2181415"/>
            <a:ext cx="386715" cy="685419"/>
          </a:xfrm>
          <a:prstGeom prst="rect">
            <a:avLst/>
          </a:prstGeom>
        </p:spPr>
      </p:pic>
      <p:pic>
        <p:nvPicPr>
          <p:cNvPr id="62" name="Picture 61">
            <a:extLst>
              <a:ext uri="{FF2B5EF4-FFF2-40B4-BE49-F238E27FC236}">
                <a16:creationId xmlns:a16="http://schemas.microsoft.com/office/drawing/2014/main" id="{598D6830-20D7-B058-DB1C-04854723BAA9}"/>
              </a:ext>
            </a:extLst>
          </p:cNvPr>
          <p:cNvPicPr>
            <a:picLocks noChangeAspect="1"/>
          </p:cNvPicPr>
          <p:nvPr/>
        </p:nvPicPr>
        <p:blipFill>
          <a:blip r:embed="rId3"/>
          <a:stretch>
            <a:fillRect/>
          </a:stretch>
        </p:blipFill>
        <p:spPr>
          <a:xfrm>
            <a:off x="1294792" y="3086290"/>
            <a:ext cx="386715" cy="685419"/>
          </a:xfrm>
          <a:prstGeom prst="rect">
            <a:avLst/>
          </a:prstGeom>
        </p:spPr>
      </p:pic>
      <p:pic>
        <p:nvPicPr>
          <p:cNvPr id="63" name="Picture 62">
            <a:extLst>
              <a:ext uri="{FF2B5EF4-FFF2-40B4-BE49-F238E27FC236}">
                <a16:creationId xmlns:a16="http://schemas.microsoft.com/office/drawing/2014/main" id="{A25DE17C-7AFD-B3D9-AF15-68969209CC22}"/>
              </a:ext>
            </a:extLst>
          </p:cNvPr>
          <p:cNvPicPr>
            <a:picLocks noChangeAspect="1"/>
          </p:cNvPicPr>
          <p:nvPr/>
        </p:nvPicPr>
        <p:blipFill>
          <a:blip r:embed="rId3"/>
          <a:stretch>
            <a:fillRect/>
          </a:stretch>
        </p:blipFill>
        <p:spPr>
          <a:xfrm>
            <a:off x="1941873" y="3086290"/>
            <a:ext cx="386715" cy="685419"/>
          </a:xfrm>
          <a:prstGeom prst="rect">
            <a:avLst/>
          </a:prstGeom>
        </p:spPr>
      </p:pic>
      <p:pic>
        <p:nvPicPr>
          <p:cNvPr id="64" name="Picture 63">
            <a:extLst>
              <a:ext uri="{FF2B5EF4-FFF2-40B4-BE49-F238E27FC236}">
                <a16:creationId xmlns:a16="http://schemas.microsoft.com/office/drawing/2014/main" id="{DF27DD06-8F85-6B2A-9A38-B5DF1515B79D}"/>
              </a:ext>
            </a:extLst>
          </p:cNvPr>
          <p:cNvPicPr>
            <a:picLocks noChangeAspect="1"/>
          </p:cNvPicPr>
          <p:nvPr/>
        </p:nvPicPr>
        <p:blipFill>
          <a:blip r:embed="rId3"/>
          <a:stretch>
            <a:fillRect/>
          </a:stretch>
        </p:blipFill>
        <p:spPr>
          <a:xfrm>
            <a:off x="2587637" y="3086290"/>
            <a:ext cx="386715" cy="685419"/>
          </a:xfrm>
          <a:prstGeom prst="rect">
            <a:avLst/>
          </a:prstGeom>
        </p:spPr>
      </p:pic>
      <p:pic>
        <p:nvPicPr>
          <p:cNvPr id="65" name="Picture 64">
            <a:extLst>
              <a:ext uri="{FF2B5EF4-FFF2-40B4-BE49-F238E27FC236}">
                <a16:creationId xmlns:a16="http://schemas.microsoft.com/office/drawing/2014/main" id="{B215447D-D797-CD18-F3FF-8998C0B54530}"/>
              </a:ext>
            </a:extLst>
          </p:cNvPr>
          <p:cNvPicPr>
            <a:picLocks noChangeAspect="1"/>
          </p:cNvPicPr>
          <p:nvPr/>
        </p:nvPicPr>
        <p:blipFill>
          <a:blip r:embed="rId3"/>
          <a:stretch>
            <a:fillRect/>
          </a:stretch>
        </p:blipFill>
        <p:spPr>
          <a:xfrm>
            <a:off x="3233401" y="3086290"/>
            <a:ext cx="386715" cy="685419"/>
          </a:xfrm>
          <a:prstGeom prst="rect">
            <a:avLst/>
          </a:prstGeom>
        </p:spPr>
      </p:pic>
      <p:pic>
        <p:nvPicPr>
          <p:cNvPr id="66" name="Picture 65">
            <a:extLst>
              <a:ext uri="{FF2B5EF4-FFF2-40B4-BE49-F238E27FC236}">
                <a16:creationId xmlns:a16="http://schemas.microsoft.com/office/drawing/2014/main" id="{6F1BE653-0349-73D6-E3B7-91366D605472}"/>
              </a:ext>
            </a:extLst>
          </p:cNvPr>
          <p:cNvPicPr>
            <a:picLocks noChangeAspect="1"/>
          </p:cNvPicPr>
          <p:nvPr/>
        </p:nvPicPr>
        <p:blipFill>
          <a:blip r:embed="rId3"/>
          <a:stretch>
            <a:fillRect/>
          </a:stretch>
        </p:blipFill>
        <p:spPr>
          <a:xfrm>
            <a:off x="3879165" y="3086290"/>
            <a:ext cx="386715" cy="685419"/>
          </a:xfrm>
          <a:prstGeom prst="rect">
            <a:avLst/>
          </a:prstGeom>
        </p:spPr>
      </p:pic>
      <p:pic>
        <p:nvPicPr>
          <p:cNvPr id="67" name="Picture 66">
            <a:extLst>
              <a:ext uri="{FF2B5EF4-FFF2-40B4-BE49-F238E27FC236}">
                <a16:creationId xmlns:a16="http://schemas.microsoft.com/office/drawing/2014/main" id="{852E22FF-5F07-1968-7693-12248A1D1C73}"/>
              </a:ext>
            </a:extLst>
          </p:cNvPr>
          <p:cNvPicPr>
            <a:picLocks noChangeAspect="1"/>
          </p:cNvPicPr>
          <p:nvPr/>
        </p:nvPicPr>
        <p:blipFill>
          <a:blip r:embed="rId3"/>
          <a:stretch>
            <a:fillRect/>
          </a:stretch>
        </p:blipFill>
        <p:spPr>
          <a:xfrm>
            <a:off x="4523744" y="3086290"/>
            <a:ext cx="386715" cy="685419"/>
          </a:xfrm>
          <a:prstGeom prst="rect">
            <a:avLst/>
          </a:prstGeom>
        </p:spPr>
      </p:pic>
      <p:pic>
        <p:nvPicPr>
          <p:cNvPr id="68" name="Picture 67">
            <a:extLst>
              <a:ext uri="{FF2B5EF4-FFF2-40B4-BE49-F238E27FC236}">
                <a16:creationId xmlns:a16="http://schemas.microsoft.com/office/drawing/2014/main" id="{BE752FFA-F7C7-7313-C6B9-8706DA54725D}"/>
              </a:ext>
            </a:extLst>
          </p:cNvPr>
          <p:cNvPicPr>
            <a:picLocks noChangeAspect="1"/>
          </p:cNvPicPr>
          <p:nvPr/>
        </p:nvPicPr>
        <p:blipFill>
          <a:blip r:embed="rId3"/>
          <a:stretch>
            <a:fillRect/>
          </a:stretch>
        </p:blipFill>
        <p:spPr>
          <a:xfrm>
            <a:off x="5169751" y="3086291"/>
            <a:ext cx="386715" cy="685419"/>
          </a:xfrm>
          <a:prstGeom prst="rect">
            <a:avLst/>
          </a:prstGeom>
        </p:spPr>
      </p:pic>
      <p:pic>
        <p:nvPicPr>
          <p:cNvPr id="69" name="Picture 68">
            <a:extLst>
              <a:ext uri="{FF2B5EF4-FFF2-40B4-BE49-F238E27FC236}">
                <a16:creationId xmlns:a16="http://schemas.microsoft.com/office/drawing/2014/main" id="{534B37D8-85F8-82E2-D7BE-854D4711E2D8}"/>
              </a:ext>
            </a:extLst>
          </p:cNvPr>
          <p:cNvPicPr>
            <a:picLocks noChangeAspect="1"/>
          </p:cNvPicPr>
          <p:nvPr/>
        </p:nvPicPr>
        <p:blipFill>
          <a:blip r:embed="rId3"/>
          <a:stretch>
            <a:fillRect/>
          </a:stretch>
        </p:blipFill>
        <p:spPr>
          <a:xfrm>
            <a:off x="5814330" y="3086290"/>
            <a:ext cx="386715" cy="685419"/>
          </a:xfrm>
          <a:prstGeom prst="rect">
            <a:avLst/>
          </a:prstGeom>
        </p:spPr>
      </p:pic>
      <p:pic>
        <p:nvPicPr>
          <p:cNvPr id="70" name="Picture 69">
            <a:extLst>
              <a:ext uri="{FF2B5EF4-FFF2-40B4-BE49-F238E27FC236}">
                <a16:creationId xmlns:a16="http://schemas.microsoft.com/office/drawing/2014/main" id="{4BC1385A-7AC2-725E-0A00-04896798A05A}"/>
              </a:ext>
            </a:extLst>
          </p:cNvPr>
          <p:cNvPicPr>
            <a:picLocks noChangeAspect="1"/>
          </p:cNvPicPr>
          <p:nvPr/>
        </p:nvPicPr>
        <p:blipFill>
          <a:blip r:embed="rId3"/>
          <a:stretch>
            <a:fillRect/>
          </a:stretch>
        </p:blipFill>
        <p:spPr>
          <a:xfrm>
            <a:off x="6458909" y="3086290"/>
            <a:ext cx="386715" cy="685419"/>
          </a:xfrm>
          <a:prstGeom prst="rect">
            <a:avLst/>
          </a:prstGeom>
        </p:spPr>
      </p:pic>
      <p:pic>
        <p:nvPicPr>
          <p:cNvPr id="71" name="Picture 70">
            <a:extLst>
              <a:ext uri="{FF2B5EF4-FFF2-40B4-BE49-F238E27FC236}">
                <a16:creationId xmlns:a16="http://schemas.microsoft.com/office/drawing/2014/main" id="{7A920418-7C41-DFB0-0C48-6BEBD04DAE6A}"/>
              </a:ext>
            </a:extLst>
          </p:cNvPr>
          <p:cNvPicPr>
            <a:picLocks noChangeAspect="1"/>
          </p:cNvPicPr>
          <p:nvPr/>
        </p:nvPicPr>
        <p:blipFill>
          <a:blip r:embed="rId3"/>
          <a:stretch>
            <a:fillRect/>
          </a:stretch>
        </p:blipFill>
        <p:spPr>
          <a:xfrm>
            <a:off x="7103488" y="3086290"/>
            <a:ext cx="386715" cy="685419"/>
          </a:xfrm>
          <a:prstGeom prst="rect">
            <a:avLst/>
          </a:prstGeom>
        </p:spPr>
      </p:pic>
      <p:pic>
        <p:nvPicPr>
          <p:cNvPr id="72" name="Picture 71">
            <a:extLst>
              <a:ext uri="{FF2B5EF4-FFF2-40B4-BE49-F238E27FC236}">
                <a16:creationId xmlns:a16="http://schemas.microsoft.com/office/drawing/2014/main" id="{6987C936-A1D8-35AD-6E7E-C391A6230760}"/>
              </a:ext>
            </a:extLst>
          </p:cNvPr>
          <p:cNvPicPr>
            <a:picLocks noChangeAspect="1"/>
          </p:cNvPicPr>
          <p:nvPr/>
        </p:nvPicPr>
        <p:blipFill>
          <a:blip r:embed="rId3"/>
          <a:stretch>
            <a:fillRect/>
          </a:stretch>
        </p:blipFill>
        <p:spPr>
          <a:xfrm>
            <a:off x="1294792" y="3991165"/>
            <a:ext cx="386715" cy="685419"/>
          </a:xfrm>
          <a:prstGeom prst="rect">
            <a:avLst/>
          </a:prstGeom>
        </p:spPr>
      </p:pic>
      <p:pic>
        <p:nvPicPr>
          <p:cNvPr id="73" name="Picture 72">
            <a:extLst>
              <a:ext uri="{FF2B5EF4-FFF2-40B4-BE49-F238E27FC236}">
                <a16:creationId xmlns:a16="http://schemas.microsoft.com/office/drawing/2014/main" id="{D311B159-F6ED-B64D-6E72-865304ABFE9B}"/>
              </a:ext>
            </a:extLst>
          </p:cNvPr>
          <p:cNvPicPr>
            <a:picLocks noChangeAspect="1"/>
          </p:cNvPicPr>
          <p:nvPr/>
        </p:nvPicPr>
        <p:blipFill>
          <a:blip r:embed="rId3"/>
          <a:stretch>
            <a:fillRect/>
          </a:stretch>
        </p:blipFill>
        <p:spPr>
          <a:xfrm>
            <a:off x="1941873" y="3991165"/>
            <a:ext cx="386715" cy="685419"/>
          </a:xfrm>
          <a:prstGeom prst="rect">
            <a:avLst/>
          </a:prstGeom>
        </p:spPr>
      </p:pic>
      <p:pic>
        <p:nvPicPr>
          <p:cNvPr id="74" name="Picture 73">
            <a:extLst>
              <a:ext uri="{FF2B5EF4-FFF2-40B4-BE49-F238E27FC236}">
                <a16:creationId xmlns:a16="http://schemas.microsoft.com/office/drawing/2014/main" id="{DE08ABA8-90CE-43FA-0E38-F143A4942245}"/>
              </a:ext>
            </a:extLst>
          </p:cNvPr>
          <p:cNvPicPr>
            <a:picLocks noChangeAspect="1"/>
          </p:cNvPicPr>
          <p:nvPr/>
        </p:nvPicPr>
        <p:blipFill>
          <a:blip r:embed="rId3"/>
          <a:stretch>
            <a:fillRect/>
          </a:stretch>
        </p:blipFill>
        <p:spPr>
          <a:xfrm>
            <a:off x="2587637" y="3991165"/>
            <a:ext cx="386715" cy="685419"/>
          </a:xfrm>
          <a:prstGeom prst="rect">
            <a:avLst/>
          </a:prstGeom>
        </p:spPr>
      </p:pic>
      <p:pic>
        <p:nvPicPr>
          <p:cNvPr id="75" name="Picture 74">
            <a:extLst>
              <a:ext uri="{FF2B5EF4-FFF2-40B4-BE49-F238E27FC236}">
                <a16:creationId xmlns:a16="http://schemas.microsoft.com/office/drawing/2014/main" id="{368F6466-39D1-D4CE-C5F3-357D42B177F5}"/>
              </a:ext>
            </a:extLst>
          </p:cNvPr>
          <p:cNvPicPr>
            <a:picLocks noChangeAspect="1"/>
          </p:cNvPicPr>
          <p:nvPr/>
        </p:nvPicPr>
        <p:blipFill>
          <a:blip r:embed="rId3"/>
          <a:stretch>
            <a:fillRect/>
          </a:stretch>
        </p:blipFill>
        <p:spPr>
          <a:xfrm>
            <a:off x="3233401" y="3991165"/>
            <a:ext cx="386715" cy="685419"/>
          </a:xfrm>
          <a:prstGeom prst="rect">
            <a:avLst/>
          </a:prstGeom>
        </p:spPr>
      </p:pic>
      <p:pic>
        <p:nvPicPr>
          <p:cNvPr id="76" name="Picture 75">
            <a:extLst>
              <a:ext uri="{FF2B5EF4-FFF2-40B4-BE49-F238E27FC236}">
                <a16:creationId xmlns:a16="http://schemas.microsoft.com/office/drawing/2014/main" id="{8BF4D126-51B9-C953-E86A-35F36A71201E}"/>
              </a:ext>
            </a:extLst>
          </p:cNvPr>
          <p:cNvPicPr>
            <a:picLocks noChangeAspect="1"/>
          </p:cNvPicPr>
          <p:nvPr/>
        </p:nvPicPr>
        <p:blipFill>
          <a:blip r:embed="rId3"/>
          <a:stretch>
            <a:fillRect/>
          </a:stretch>
        </p:blipFill>
        <p:spPr>
          <a:xfrm>
            <a:off x="3879165" y="3991165"/>
            <a:ext cx="386715" cy="685419"/>
          </a:xfrm>
          <a:prstGeom prst="rect">
            <a:avLst/>
          </a:prstGeom>
        </p:spPr>
      </p:pic>
      <p:pic>
        <p:nvPicPr>
          <p:cNvPr id="77" name="Picture 76">
            <a:extLst>
              <a:ext uri="{FF2B5EF4-FFF2-40B4-BE49-F238E27FC236}">
                <a16:creationId xmlns:a16="http://schemas.microsoft.com/office/drawing/2014/main" id="{65FE65D8-6B09-B519-1BA6-CBC7609FCE08}"/>
              </a:ext>
            </a:extLst>
          </p:cNvPr>
          <p:cNvPicPr>
            <a:picLocks noChangeAspect="1"/>
          </p:cNvPicPr>
          <p:nvPr/>
        </p:nvPicPr>
        <p:blipFill>
          <a:blip r:embed="rId3"/>
          <a:stretch>
            <a:fillRect/>
          </a:stretch>
        </p:blipFill>
        <p:spPr>
          <a:xfrm>
            <a:off x="4523744" y="3991165"/>
            <a:ext cx="386715" cy="685419"/>
          </a:xfrm>
          <a:prstGeom prst="rect">
            <a:avLst/>
          </a:prstGeom>
        </p:spPr>
      </p:pic>
      <p:pic>
        <p:nvPicPr>
          <p:cNvPr id="78" name="Picture 77">
            <a:extLst>
              <a:ext uri="{FF2B5EF4-FFF2-40B4-BE49-F238E27FC236}">
                <a16:creationId xmlns:a16="http://schemas.microsoft.com/office/drawing/2014/main" id="{032868C4-763B-74BA-7D66-B86C65ED150F}"/>
              </a:ext>
            </a:extLst>
          </p:cNvPr>
          <p:cNvPicPr>
            <a:picLocks noChangeAspect="1"/>
          </p:cNvPicPr>
          <p:nvPr/>
        </p:nvPicPr>
        <p:blipFill>
          <a:blip r:embed="rId3"/>
          <a:stretch>
            <a:fillRect/>
          </a:stretch>
        </p:blipFill>
        <p:spPr>
          <a:xfrm>
            <a:off x="5169751" y="3991166"/>
            <a:ext cx="386715" cy="685419"/>
          </a:xfrm>
          <a:prstGeom prst="rect">
            <a:avLst/>
          </a:prstGeom>
        </p:spPr>
      </p:pic>
      <p:pic>
        <p:nvPicPr>
          <p:cNvPr id="79" name="Picture 78">
            <a:extLst>
              <a:ext uri="{FF2B5EF4-FFF2-40B4-BE49-F238E27FC236}">
                <a16:creationId xmlns:a16="http://schemas.microsoft.com/office/drawing/2014/main" id="{D5DAE17E-6B32-5577-75F6-D83C516196BC}"/>
              </a:ext>
            </a:extLst>
          </p:cNvPr>
          <p:cNvPicPr>
            <a:picLocks noChangeAspect="1"/>
          </p:cNvPicPr>
          <p:nvPr/>
        </p:nvPicPr>
        <p:blipFill>
          <a:blip r:embed="rId3"/>
          <a:stretch>
            <a:fillRect/>
          </a:stretch>
        </p:blipFill>
        <p:spPr>
          <a:xfrm>
            <a:off x="5814330" y="3991165"/>
            <a:ext cx="386715" cy="685419"/>
          </a:xfrm>
          <a:prstGeom prst="rect">
            <a:avLst/>
          </a:prstGeom>
        </p:spPr>
      </p:pic>
      <p:pic>
        <p:nvPicPr>
          <p:cNvPr id="80" name="Picture 79">
            <a:extLst>
              <a:ext uri="{FF2B5EF4-FFF2-40B4-BE49-F238E27FC236}">
                <a16:creationId xmlns:a16="http://schemas.microsoft.com/office/drawing/2014/main" id="{3D4E3877-BB47-D002-E7DD-73D09B4B3B46}"/>
              </a:ext>
            </a:extLst>
          </p:cNvPr>
          <p:cNvPicPr>
            <a:picLocks noChangeAspect="1"/>
          </p:cNvPicPr>
          <p:nvPr/>
        </p:nvPicPr>
        <p:blipFill>
          <a:blip r:embed="rId3"/>
          <a:stretch>
            <a:fillRect/>
          </a:stretch>
        </p:blipFill>
        <p:spPr>
          <a:xfrm>
            <a:off x="6458909" y="3991165"/>
            <a:ext cx="386715" cy="685419"/>
          </a:xfrm>
          <a:prstGeom prst="rect">
            <a:avLst/>
          </a:prstGeom>
        </p:spPr>
      </p:pic>
      <p:pic>
        <p:nvPicPr>
          <p:cNvPr id="81" name="Picture 80">
            <a:extLst>
              <a:ext uri="{FF2B5EF4-FFF2-40B4-BE49-F238E27FC236}">
                <a16:creationId xmlns:a16="http://schemas.microsoft.com/office/drawing/2014/main" id="{14098E3E-FD3E-B34D-3657-2E01D1C01EF1}"/>
              </a:ext>
            </a:extLst>
          </p:cNvPr>
          <p:cNvPicPr>
            <a:picLocks noChangeAspect="1"/>
          </p:cNvPicPr>
          <p:nvPr/>
        </p:nvPicPr>
        <p:blipFill>
          <a:blip r:embed="rId3"/>
          <a:stretch>
            <a:fillRect/>
          </a:stretch>
        </p:blipFill>
        <p:spPr>
          <a:xfrm>
            <a:off x="7103488" y="3991165"/>
            <a:ext cx="386715" cy="685419"/>
          </a:xfrm>
          <a:prstGeom prst="rect">
            <a:avLst/>
          </a:prstGeom>
        </p:spPr>
      </p:pic>
      <p:pic>
        <p:nvPicPr>
          <p:cNvPr id="82" name="Picture 81">
            <a:extLst>
              <a:ext uri="{FF2B5EF4-FFF2-40B4-BE49-F238E27FC236}">
                <a16:creationId xmlns:a16="http://schemas.microsoft.com/office/drawing/2014/main" id="{64A9EEFF-4A20-0549-675E-48C0E0CFAA59}"/>
              </a:ext>
            </a:extLst>
          </p:cNvPr>
          <p:cNvPicPr>
            <a:picLocks noChangeAspect="1"/>
          </p:cNvPicPr>
          <p:nvPr/>
        </p:nvPicPr>
        <p:blipFill>
          <a:blip r:embed="rId3"/>
          <a:stretch>
            <a:fillRect/>
          </a:stretch>
        </p:blipFill>
        <p:spPr>
          <a:xfrm>
            <a:off x="7742095" y="371665"/>
            <a:ext cx="386715" cy="685419"/>
          </a:xfrm>
          <a:prstGeom prst="rect">
            <a:avLst/>
          </a:prstGeom>
        </p:spPr>
      </p:pic>
      <p:pic>
        <p:nvPicPr>
          <p:cNvPr id="83" name="Picture 82">
            <a:extLst>
              <a:ext uri="{FF2B5EF4-FFF2-40B4-BE49-F238E27FC236}">
                <a16:creationId xmlns:a16="http://schemas.microsoft.com/office/drawing/2014/main" id="{C986688A-EB26-2323-CF2E-000B9D92AEF9}"/>
              </a:ext>
            </a:extLst>
          </p:cNvPr>
          <p:cNvPicPr>
            <a:picLocks noChangeAspect="1"/>
          </p:cNvPicPr>
          <p:nvPr/>
        </p:nvPicPr>
        <p:blipFill>
          <a:blip r:embed="rId3"/>
          <a:stretch>
            <a:fillRect/>
          </a:stretch>
        </p:blipFill>
        <p:spPr>
          <a:xfrm>
            <a:off x="8388102" y="371666"/>
            <a:ext cx="386715" cy="685419"/>
          </a:xfrm>
          <a:prstGeom prst="rect">
            <a:avLst/>
          </a:prstGeom>
        </p:spPr>
      </p:pic>
      <p:pic>
        <p:nvPicPr>
          <p:cNvPr id="84" name="Picture 83">
            <a:extLst>
              <a:ext uri="{FF2B5EF4-FFF2-40B4-BE49-F238E27FC236}">
                <a16:creationId xmlns:a16="http://schemas.microsoft.com/office/drawing/2014/main" id="{45F0EE57-74BF-521F-B670-39497866D167}"/>
              </a:ext>
            </a:extLst>
          </p:cNvPr>
          <p:cNvPicPr>
            <a:picLocks noChangeAspect="1"/>
          </p:cNvPicPr>
          <p:nvPr/>
        </p:nvPicPr>
        <p:blipFill>
          <a:blip r:embed="rId3"/>
          <a:stretch>
            <a:fillRect/>
          </a:stretch>
        </p:blipFill>
        <p:spPr>
          <a:xfrm>
            <a:off x="9032681" y="371665"/>
            <a:ext cx="386715" cy="685419"/>
          </a:xfrm>
          <a:prstGeom prst="rect">
            <a:avLst/>
          </a:prstGeom>
        </p:spPr>
      </p:pic>
      <p:pic>
        <p:nvPicPr>
          <p:cNvPr id="85" name="Picture 84">
            <a:extLst>
              <a:ext uri="{FF2B5EF4-FFF2-40B4-BE49-F238E27FC236}">
                <a16:creationId xmlns:a16="http://schemas.microsoft.com/office/drawing/2014/main" id="{D0E8CF69-A60D-5D3C-70B1-F638BB9E753D}"/>
              </a:ext>
            </a:extLst>
          </p:cNvPr>
          <p:cNvPicPr>
            <a:picLocks noChangeAspect="1"/>
          </p:cNvPicPr>
          <p:nvPr/>
        </p:nvPicPr>
        <p:blipFill>
          <a:blip r:embed="rId3"/>
          <a:stretch>
            <a:fillRect/>
          </a:stretch>
        </p:blipFill>
        <p:spPr>
          <a:xfrm>
            <a:off x="9677260" y="371665"/>
            <a:ext cx="386715" cy="685419"/>
          </a:xfrm>
          <a:prstGeom prst="rect">
            <a:avLst/>
          </a:prstGeom>
        </p:spPr>
      </p:pic>
      <p:pic>
        <p:nvPicPr>
          <p:cNvPr id="86" name="Picture 85">
            <a:extLst>
              <a:ext uri="{FF2B5EF4-FFF2-40B4-BE49-F238E27FC236}">
                <a16:creationId xmlns:a16="http://schemas.microsoft.com/office/drawing/2014/main" id="{8B78ACE5-F233-22CE-65C4-3B6773852305}"/>
              </a:ext>
            </a:extLst>
          </p:cNvPr>
          <p:cNvPicPr>
            <a:picLocks noChangeAspect="1"/>
          </p:cNvPicPr>
          <p:nvPr/>
        </p:nvPicPr>
        <p:blipFill>
          <a:blip r:embed="rId3"/>
          <a:stretch>
            <a:fillRect/>
          </a:stretch>
        </p:blipFill>
        <p:spPr>
          <a:xfrm>
            <a:off x="10321839" y="371665"/>
            <a:ext cx="386715" cy="685419"/>
          </a:xfrm>
          <a:prstGeom prst="rect">
            <a:avLst/>
          </a:prstGeom>
        </p:spPr>
      </p:pic>
      <p:pic>
        <p:nvPicPr>
          <p:cNvPr id="87" name="Picture 86">
            <a:extLst>
              <a:ext uri="{FF2B5EF4-FFF2-40B4-BE49-F238E27FC236}">
                <a16:creationId xmlns:a16="http://schemas.microsoft.com/office/drawing/2014/main" id="{ACBFEBDF-E2B8-AE8E-5C38-A3F297515B4E}"/>
              </a:ext>
            </a:extLst>
          </p:cNvPr>
          <p:cNvPicPr>
            <a:picLocks noChangeAspect="1"/>
          </p:cNvPicPr>
          <p:nvPr/>
        </p:nvPicPr>
        <p:blipFill>
          <a:blip r:embed="rId3"/>
          <a:stretch>
            <a:fillRect/>
          </a:stretch>
        </p:blipFill>
        <p:spPr>
          <a:xfrm>
            <a:off x="7742095" y="1276540"/>
            <a:ext cx="386715" cy="685419"/>
          </a:xfrm>
          <a:prstGeom prst="rect">
            <a:avLst/>
          </a:prstGeom>
        </p:spPr>
      </p:pic>
      <p:pic>
        <p:nvPicPr>
          <p:cNvPr id="88" name="Picture 87">
            <a:extLst>
              <a:ext uri="{FF2B5EF4-FFF2-40B4-BE49-F238E27FC236}">
                <a16:creationId xmlns:a16="http://schemas.microsoft.com/office/drawing/2014/main" id="{691FB704-3179-1454-6C62-E291996A9B54}"/>
              </a:ext>
            </a:extLst>
          </p:cNvPr>
          <p:cNvPicPr>
            <a:picLocks noChangeAspect="1"/>
          </p:cNvPicPr>
          <p:nvPr/>
        </p:nvPicPr>
        <p:blipFill>
          <a:blip r:embed="rId3"/>
          <a:stretch>
            <a:fillRect/>
          </a:stretch>
        </p:blipFill>
        <p:spPr>
          <a:xfrm>
            <a:off x="8388102" y="1276541"/>
            <a:ext cx="386715" cy="685419"/>
          </a:xfrm>
          <a:prstGeom prst="rect">
            <a:avLst/>
          </a:prstGeom>
        </p:spPr>
      </p:pic>
      <p:pic>
        <p:nvPicPr>
          <p:cNvPr id="89" name="Picture 88">
            <a:extLst>
              <a:ext uri="{FF2B5EF4-FFF2-40B4-BE49-F238E27FC236}">
                <a16:creationId xmlns:a16="http://schemas.microsoft.com/office/drawing/2014/main" id="{ACAB50D4-C186-647A-2FBD-87A1AF647559}"/>
              </a:ext>
            </a:extLst>
          </p:cNvPr>
          <p:cNvPicPr>
            <a:picLocks noChangeAspect="1"/>
          </p:cNvPicPr>
          <p:nvPr/>
        </p:nvPicPr>
        <p:blipFill>
          <a:blip r:embed="rId3"/>
          <a:stretch>
            <a:fillRect/>
          </a:stretch>
        </p:blipFill>
        <p:spPr>
          <a:xfrm>
            <a:off x="9032681" y="1276540"/>
            <a:ext cx="386715" cy="685419"/>
          </a:xfrm>
          <a:prstGeom prst="rect">
            <a:avLst/>
          </a:prstGeom>
        </p:spPr>
      </p:pic>
      <p:pic>
        <p:nvPicPr>
          <p:cNvPr id="90" name="Picture 89">
            <a:extLst>
              <a:ext uri="{FF2B5EF4-FFF2-40B4-BE49-F238E27FC236}">
                <a16:creationId xmlns:a16="http://schemas.microsoft.com/office/drawing/2014/main" id="{220369F5-7F92-5EB9-329A-7C3310139294}"/>
              </a:ext>
            </a:extLst>
          </p:cNvPr>
          <p:cNvPicPr>
            <a:picLocks noChangeAspect="1"/>
          </p:cNvPicPr>
          <p:nvPr/>
        </p:nvPicPr>
        <p:blipFill>
          <a:blip r:embed="rId3"/>
          <a:stretch>
            <a:fillRect/>
          </a:stretch>
        </p:blipFill>
        <p:spPr>
          <a:xfrm>
            <a:off x="9677260" y="1276540"/>
            <a:ext cx="386715" cy="685419"/>
          </a:xfrm>
          <a:prstGeom prst="rect">
            <a:avLst/>
          </a:prstGeom>
        </p:spPr>
      </p:pic>
      <p:pic>
        <p:nvPicPr>
          <p:cNvPr id="91" name="Picture 90">
            <a:extLst>
              <a:ext uri="{FF2B5EF4-FFF2-40B4-BE49-F238E27FC236}">
                <a16:creationId xmlns:a16="http://schemas.microsoft.com/office/drawing/2014/main" id="{32D0DE7E-805F-AC12-9F1B-2AACAB3E02B4}"/>
              </a:ext>
            </a:extLst>
          </p:cNvPr>
          <p:cNvPicPr>
            <a:picLocks noChangeAspect="1"/>
          </p:cNvPicPr>
          <p:nvPr/>
        </p:nvPicPr>
        <p:blipFill>
          <a:blip r:embed="rId3"/>
          <a:stretch>
            <a:fillRect/>
          </a:stretch>
        </p:blipFill>
        <p:spPr>
          <a:xfrm>
            <a:off x="10321839" y="1276540"/>
            <a:ext cx="386715" cy="685419"/>
          </a:xfrm>
          <a:prstGeom prst="rect">
            <a:avLst/>
          </a:prstGeom>
        </p:spPr>
      </p:pic>
      <p:pic>
        <p:nvPicPr>
          <p:cNvPr id="92" name="Picture 91">
            <a:extLst>
              <a:ext uri="{FF2B5EF4-FFF2-40B4-BE49-F238E27FC236}">
                <a16:creationId xmlns:a16="http://schemas.microsoft.com/office/drawing/2014/main" id="{6EC930DD-7359-09D3-5891-C0BFD62A35DF}"/>
              </a:ext>
            </a:extLst>
          </p:cNvPr>
          <p:cNvPicPr>
            <a:picLocks noChangeAspect="1"/>
          </p:cNvPicPr>
          <p:nvPr/>
        </p:nvPicPr>
        <p:blipFill>
          <a:blip r:embed="rId3"/>
          <a:stretch>
            <a:fillRect/>
          </a:stretch>
        </p:blipFill>
        <p:spPr>
          <a:xfrm>
            <a:off x="7742095" y="2181415"/>
            <a:ext cx="386715" cy="685419"/>
          </a:xfrm>
          <a:prstGeom prst="rect">
            <a:avLst/>
          </a:prstGeom>
        </p:spPr>
      </p:pic>
      <p:pic>
        <p:nvPicPr>
          <p:cNvPr id="93" name="Picture 92">
            <a:extLst>
              <a:ext uri="{FF2B5EF4-FFF2-40B4-BE49-F238E27FC236}">
                <a16:creationId xmlns:a16="http://schemas.microsoft.com/office/drawing/2014/main" id="{46C5306C-93C3-4390-E6A0-31871F517862}"/>
              </a:ext>
            </a:extLst>
          </p:cNvPr>
          <p:cNvPicPr>
            <a:picLocks noChangeAspect="1"/>
          </p:cNvPicPr>
          <p:nvPr/>
        </p:nvPicPr>
        <p:blipFill>
          <a:blip r:embed="rId3"/>
          <a:stretch>
            <a:fillRect/>
          </a:stretch>
        </p:blipFill>
        <p:spPr>
          <a:xfrm>
            <a:off x="8388102" y="2181416"/>
            <a:ext cx="386715" cy="685419"/>
          </a:xfrm>
          <a:prstGeom prst="rect">
            <a:avLst/>
          </a:prstGeom>
        </p:spPr>
      </p:pic>
      <p:pic>
        <p:nvPicPr>
          <p:cNvPr id="94" name="Picture 93">
            <a:extLst>
              <a:ext uri="{FF2B5EF4-FFF2-40B4-BE49-F238E27FC236}">
                <a16:creationId xmlns:a16="http://schemas.microsoft.com/office/drawing/2014/main" id="{0EC3A00F-68B8-DC32-7AE3-16CFD0F62C36}"/>
              </a:ext>
            </a:extLst>
          </p:cNvPr>
          <p:cNvPicPr>
            <a:picLocks noChangeAspect="1"/>
          </p:cNvPicPr>
          <p:nvPr/>
        </p:nvPicPr>
        <p:blipFill>
          <a:blip r:embed="rId3"/>
          <a:stretch>
            <a:fillRect/>
          </a:stretch>
        </p:blipFill>
        <p:spPr>
          <a:xfrm>
            <a:off x="9032681" y="2181415"/>
            <a:ext cx="386715" cy="685419"/>
          </a:xfrm>
          <a:prstGeom prst="rect">
            <a:avLst/>
          </a:prstGeom>
        </p:spPr>
      </p:pic>
      <p:pic>
        <p:nvPicPr>
          <p:cNvPr id="95" name="Picture 94">
            <a:extLst>
              <a:ext uri="{FF2B5EF4-FFF2-40B4-BE49-F238E27FC236}">
                <a16:creationId xmlns:a16="http://schemas.microsoft.com/office/drawing/2014/main" id="{E425BBA6-38AB-81A8-60EB-B48FC6BDBED2}"/>
              </a:ext>
            </a:extLst>
          </p:cNvPr>
          <p:cNvPicPr>
            <a:picLocks noChangeAspect="1"/>
          </p:cNvPicPr>
          <p:nvPr/>
        </p:nvPicPr>
        <p:blipFill>
          <a:blip r:embed="rId3"/>
          <a:stretch>
            <a:fillRect/>
          </a:stretch>
        </p:blipFill>
        <p:spPr>
          <a:xfrm>
            <a:off x="9677260" y="2181415"/>
            <a:ext cx="386715" cy="685419"/>
          </a:xfrm>
          <a:prstGeom prst="rect">
            <a:avLst/>
          </a:prstGeom>
        </p:spPr>
      </p:pic>
      <p:pic>
        <p:nvPicPr>
          <p:cNvPr id="96" name="Picture 95">
            <a:extLst>
              <a:ext uri="{FF2B5EF4-FFF2-40B4-BE49-F238E27FC236}">
                <a16:creationId xmlns:a16="http://schemas.microsoft.com/office/drawing/2014/main" id="{E80AC792-FB7C-3233-186B-D96D65D80BE8}"/>
              </a:ext>
            </a:extLst>
          </p:cNvPr>
          <p:cNvPicPr>
            <a:picLocks noChangeAspect="1"/>
          </p:cNvPicPr>
          <p:nvPr/>
        </p:nvPicPr>
        <p:blipFill>
          <a:blip r:embed="rId3"/>
          <a:stretch>
            <a:fillRect/>
          </a:stretch>
        </p:blipFill>
        <p:spPr>
          <a:xfrm>
            <a:off x="10321839" y="2181415"/>
            <a:ext cx="386715" cy="685419"/>
          </a:xfrm>
          <a:prstGeom prst="rect">
            <a:avLst/>
          </a:prstGeom>
        </p:spPr>
      </p:pic>
      <p:pic>
        <p:nvPicPr>
          <p:cNvPr id="97" name="Picture 96">
            <a:extLst>
              <a:ext uri="{FF2B5EF4-FFF2-40B4-BE49-F238E27FC236}">
                <a16:creationId xmlns:a16="http://schemas.microsoft.com/office/drawing/2014/main" id="{803EA148-78D3-A20B-246E-B6509AB97B5D}"/>
              </a:ext>
            </a:extLst>
          </p:cNvPr>
          <p:cNvPicPr>
            <a:picLocks noChangeAspect="1"/>
          </p:cNvPicPr>
          <p:nvPr/>
        </p:nvPicPr>
        <p:blipFill>
          <a:blip r:embed="rId3"/>
          <a:stretch>
            <a:fillRect/>
          </a:stretch>
        </p:blipFill>
        <p:spPr>
          <a:xfrm>
            <a:off x="7742095" y="3086290"/>
            <a:ext cx="386715" cy="685419"/>
          </a:xfrm>
          <a:prstGeom prst="rect">
            <a:avLst/>
          </a:prstGeom>
        </p:spPr>
      </p:pic>
      <p:pic>
        <p:nvPicPr>
          <p:cNvPr id="98" name="Picture 97">
            <a:extLst>
              <a:ext uri="{FF2B5EF4-FFF2-40B4-BE49-F238E27FC236}">
                <a16:creationId xmlns:a16="http://schemas.microsoft.com/office/drawing/2014/main" id="{08A6C213-C0F5-950C-F094-4EA51021818C}"/>
              </a:ext>
            </a:extLst>
          </p:cNvPr>
          <p:cNvPicPr>
            <a:picLocks noChangeAspect="1"/>
          </p:cNvPicPr>
          <p:nvPr/>
        </p:nvPicPr>
        <p:blipFill>
          <a:blip r:embed="rId3"/>
          <a:stretch>
            <a:fillRect/>
          </a:stretch>
        </p:blipFill>
        <p:spPr>
          <a:xfrm>
            <a:off x="8388102" y="3086291"/>
            <a:ext cx="386715" cy="685419"/>
          </a:xfrm>
          <a:prstGeom prst="rect">
            <a:avLst/>
          </a:prstGeom>
        </p:spPr>
      </p:pic>
      <p:pic>
        <p:nvPicPr>
          <p:cNvPr id="99" name="Picture 98">
            <a:extLst>
              <a:ext uri="{FF2B5EF4-FFF2-40B4-BE49-F238E27FC236}">
                <a16:creationId xmlns:a16="http://schemas.microsoft.com/office/drawing/2014/main" id="{6BA15724-7B78-5787-1A03-37D6F8CE9F01}"/>
              </a:ext>
            </a:extLst>
          </p:cNvPr>
          <p:cNvPicPr>
            <a:picLocks noChangeAspect="1"/>
          </p:cNvPicPr>
          <p:nvPr/>
        </p:nvPicPr>
        <p:blipFill>
          <a:blip r:embed="rId3"/>
          <a:stretch>
            <a:fillRect/>
          </a:stretch>
        </p:blipFill>
        <p:spPr>
          <a:xfrm>
            <a:off x="9032681" y="3086290"/>
            <a:ext cx="386715" cy="685419"/>
          </a:xfrm>
          <a:prstGeom prst="rect">
            <a:avLst/>
          </a:prstGeom>
        </p:spPr>
      </p:pic>
      <p:pic>
        <p:nvPicPr>
          <p:cNvPr id="100" name="Picture 99">
            <a:extLst>
              <a:ext uri="{FF2B5EF4-FFF2-40B4-BE49-F238E27FC236}">
                <a16:creationId xmlns:a16="http://schemas.microsoft.com/office/drawing/2014/main" id="{82AB7D66-9484-E08D-739E-928EB10E528F}"/>
              </a:ext>
            </a:extLst>
          </p:cNvPr>
          <p:cNvPicPr>
            <a:picLocks noChangeAspect="1"/>
          </p:cNvPicPr>
          <p:nvPr/>
        </p:nvPicPr>
        <p:blipFill>
          <a:blip r:embed="rId3"/>
          <a:stretch>
            <a:fillRect/>
          </a:stretch>
        </p:blipFill>
        <p:spPr>
          <a:xfrm>
            <a:off x="9677260" y="3086290"/>
            <a:ext cx="386715" cy="685419"/>
          </a:xfrm>
          <a:prstGeom prst="rect">
            <a:avLst/>
          </a:prstGeom>
        </p:spPr>
      </p:pic>
      <p:pic>
        <p:nvPicPr>
          <p:cNvPr id="101" name="Picture 100">
            <a:extLst>
              <a:ext uri="{FF2B5EF4-FFF2-40B4-BE49-F238E27FC236}">
                <a16:creationId xmlns:a16="http://schemas.microsoft.com/office/drawing/2014/main" id="{97E99B09-B29C-B827-EAAE-B95094367705}"/>
              </a:ext>
            </a:extLst>
          </p:cNvPr>
          <p:cNvPicPr>
            <a:picLocks noChangeAspect="1"/>
          </p:cNvPicPr>
          <p:nvPr/>
        </p:nvPicPr>
        <p:blipFill>
          <a:blip r:embed="rId3"/>
          <a:stretch>
            <a:fillRect/>
          </a:stretch>
        </p:blipFill>
        <p:spPr>
          <a:xfrm>
            <a:off x="10321839" y="3086290"/>
            <a:ext cx="386715" cy="685419"/>
          </a:xfrm>
          <a:prstGeom prst="rect">
            <a:avLst/>
          </a:prstGeom>
        </p:spPr>
      </p:pic>
      <p:pic>
        <p:nvPicPr>
          <p:cNvPr id="102" name="Picture 101">
            <a:extLst>
              <a:ext uri="{FF2B5EF4-FFF2-40B4-BE49-F238E27FC236}">
                <a16:creationId xmlns:a16="http://schemas.microsoft.com/office/drawing/2014/main" id="{7EEE3872-C1EF-4496-60E4-13D24A14C9B5}"/>
              </a:ext>
            </a:extLst>
          </p:cNvPr>
          <p:cNvPicPr>
            <a:picLocks noChangeAspect="1"/>
          </p:cNvPicPr>
          <p:nvPr/>
        </p:nvPicPr>
        <p:blipFill>
          <a:blip r:embed="rId3"/>
          <a:stretch>
            <a:fillRect/>
          </a:stretch>
        </p:blipFill>
        <p:spPr>
          <a:xfrm>
            <a:off x="7742095" y="3991165"/>
            <a:ext cx="386715" cy="685419"/>
          </a:xfrm>
          <a:prstGeom prst="rect">
            <a:avLst/>
          </a:prstGeom>
        </p:spPr>
      </p:pic>
      <p:pic>
        <p:nvPicPr>
          <p:cNvPr id="103" name="Picture 102">
            <a:extLst>
              <a:ext uri="{FF2B5EF4-FFF2-40B4-BE49-F238E27FC236}">
                <a16:creationId xmlns:a16="http://schemas.microsoft.com/office/drawing/2014/main" id="{95A82863-5271-2DF5-ECB1-B875219C5899}"/>
              </a:ext>
            </a:extLst>
          </p:cNvPr>
          <p:cNvPicPr>
            <a:picLocks noChangeAspect="1"/>
          </p:cNvPicPr>
          <p:nvPr/>
        </p:nvPicPr>
        <p:blipFill>
          <a:blip r:embed="rId3"/>
          <a:stretch>
            <a:fillRect/>
          </a:stretch>
        </p:blipFill>
        <p:spPr>
          <a:xfrm>
            <a:off x="8388102" y="3991166"/>
            <a:ext cx="386715" cy="685419"/>
          </a:xfrm>
          <a:prstGeom prst="rect">
            <a:avLst/>
          </a:prstGeom>
        </p:spPr>
      </p:pic>
      <p:pic>
        <p:nvPicPr>
          <p:cNvPr id="104" name="Picture 103">
            <a:extLst>
              <a:ext uri="{FF2B5EF4-FFF2-40B4-BE49-F238E27FC236}">
                <a16:creationId xmlns:a16="http://schemas.microsoft.com/office/drawing/2014/main" id="{C467855A-9FC0-112B-72BD-6C0E2C8DF381}"/>
              </a:ext>
            </a:extLst>
          </p:cNvPr>
          <p:cNvPicPr>
            <a:picLocks noChangeAspect="1"/>
          </p:cNvPicPr>
          <p:nvPr/>
        </p:nvPicPr>
        <p:blipFill>
          <a:blip r:embed="rId3"/>
          <a:stretch>
            <a:fillRect/>
          </a:stretch>
        </p:blipFill>
        <p:spPr>
          <a:xfrm>
            <a:off x="9032681" y="3991165"/>
            <a:ext cx="386715" cy="685419"/>
          </a:xfrm>
          <a:prstGeom prst="rect">
            <a:avLst/>
          </a:prstGeom>
        </p:spPr>
      </p:pic>
      <p:pic>
        <p:nvPicPr>
          <p:cNvPr id="105" name="Picture 104">
            <a:extLst>
              <a:ext uri="{FF2B5EF4-FFF2-40B4-BE49-F238E27FC236}">
                <a16:creationId xmlns:a16="http://schemas.microsoft.com/office/drawing/2014/main" id="{DFA51755-2DFC-4F32-A712-4B5ED19AF47F}"/>
              </a:ext>
            </a:extLst>
          </p:cNvPr>
          <p:cNvPicPr>
            <a:picLocks noChangeAspect="1"/>
          </p:cNvPicPr>
          <p:nvPr/>
        </p:nvPicPr>
        <p:blipFill>
          <a:blip r:embed="rId3"/>
          <a:stretch>
            <a:fillRect/>
          </a:stretch>
        </p:blipFill>
        <p:spPr>
          <a:xfrm>
            <a:off x="9677260" y="3991165"/>
            <a:ext cx="386715" cy="685419"/>
          </a:xfrm>
          <a:prstGeom prst="rect">
            <a:avLst/>
          </a:prstGeom>
        </p:spPr>
      </p:pic>
      <p:pic>
        <p:nvPicPr>
          <p:cNvPr id="106" name="Picture 105">
            <a:extLst>
              <a:ext uri="{FF2B5EF4-FFF2-40B4-BE49-F238E27FC236}">
                <a16:creationId xmlns:a16="http://schemas.microsoft.com/office/drawing/2014/main" id="{33EBBEBA-2DD4-2DB6-0CA0-BF5D015E4964}"/>
              </a:ext>
            </a:extLst>
          </p:cNvPr>
          <p:cNvPicPr>
            <a:picLocks noChangeAspect="1"/>
          </p:cNvPicPr>
          <p:nvPr/>
        </p:nvPicPr>
        <p:blipFill>
          <a:blip r:embed="rId3"/>
          <a:stretch>
            <a:fillRect/>
          </a:stretch>
        </p:blipFill>
        <p:spPr>
          <a:xfrm>
            <a:off x="10321839" y="3991165"/>
            <a:ext cx="386715" cy="685419"/>
          </a:xfrm>
          <a:prstGeom prst="rect">
            <a:avLst/>
          </a:prstGeom>
        </p:spPr>
      </p:pic>
      <p:pic>
        <p:nvPicPr>
          <p:cNvPr id="107" name="Picture 106">
            <a:extLst>
              <a:ext uri="{FF2B5EF4-FFF2-40B4-BE49-F238E27FC236}">
                <a16:creationId xmlns:a16="http://schemas.microsoft.com/office/drawing/2014/main" id="{87F7EAD6-F597-02CC-73A5-B19D6C22832C}"/>
              </a:ext>
            </a:extLst>
          </p:cNvPr>
          <p:cNvPicPr>
            <a:picLocks noChangeAspect="1"/>
          </p:cNvPicPr>
          <p:nvPr/>
        </p:nvPicPr>
        <p:blipFill>
          <a:blip r:embed="rId3"/>
          <a:stretch>
            <a:fillRect/>
          </a:stretch>
        </p:blipFill>
        <p:spPr>
          <a:xfrm>
            <a:off x="1294792" y="4896041"/>
            <a:ext cx="386715" cy="685419"/>
          </a:xfrm>
          <a:prstGeom prst="rect">
            <a:avLst/>
          </a:prstGeom>
        </p:spPr>
      </p:pic>
      <p:pic>
        <p:nvPicPr>
          <p:cNvPr id="108" name="Picture 107">
            <a:extLst>
              <a:ext uri="{FF2B5EF4-FFF2-40B4-BE49-F238E27FC236}">
                <a16:creationId xmlns:a16="http://schemas.microsoft.com/office/drawing/2014/main" id="{213EA772-4EED-A672-4F45-E2EEF9E2B299}"/>
              </a:ext>
            </a:extLst>
          </p:cNvPr>
          <p:cNvPicPr>
            <a:picLocks noChangeAspect="1"/>
          </p:cNvPicPr>
          <p:nvPr/>
        </p:nvPicPr>
        <p:blipFill>
          <a:blip r:embed="rId3"/>
          <a:stretch>
            <a:fillRect/>
          </a:stretch>
        </p:blipFill>
        <p:spPr>
          <a:xfrm>
            <a:off x="1941873" y="4896041"/>
            <a:ext cx="386715" cy="685419"/>
          </a:xfrm>
          <a:prstGeom prst="rect">
            <a:avLst/>
          </a:prstGeom>
        </p:spPr>
      </p:pic>
      <p:pic>
        <p:nvPicPr>
          <p:cNvPr id="109" name="Picture 108">
            <a:extLst>
              <a:ext uri="{FF2B5EF4-FFF2-40B4-BE49-F238E27FC236}">
                <a16:creationId xmlns:a16="http://schemas.microsoft.com/office/drawing/2014/main" id="{7B747907-51FC-77F8-294C-0615F8874C45}"/>
              </a:ext>
            </a:extLst>
          </p:cNvPr>
          <p:cNvPicPr>
            <a:picLocks noChangeAspect="1"/>
          </p:cNvPicPr>
          <p:nvPr/>
        </p:nvPicPr>
        <p:blipFill>
          <a:blip r:embed="rId3"/>
          <a:stretch>
            <a:fillRect/>
          </a:stretch>
        </p:blipFill>
        <p:spPr>
          <a:xfrm>
            <a:off x="2587637" y="4896041"/>
            <a:ext cx="386715" cy="685419"/>
          </a:xfrm>
          <a:prstGeom prst="rect">
            <a:avLst/>
          </a:prstGeom>
        </p:spPr>
      </p:pic>
      <p:pic>
        <p:nvPicPr>
          <p:cNvPr id="110" name="Picture 109">
            <a:extLst>
              <a:ext uri="{FF2B5EF4-FFF2-40B4-BE49-F238E27FC236}">
                <a16:creationId xmlns:a16="http://schemas.microsoft.com/office/drawing/2014/main" id="{0E9C9B5A-6FA7-E17D-F418-15196A830E58}"/>
              </a:ext>
            </a:extLst>
          </p:cNvPr>
          <p:cNvPicPr>
            <a:picLocks noChangeAspect="1"/>
          </p:cNvPicPr>
          <p:nvPr/>
        </p:nvPicPr>
        <p:blipFill>
          <a:blip r:embed="rId3"/>
          <a:stretch>
            <a:fillRect/>
          </a:stretch>
        </p:blipFill>
        <p:spPr>
          <a:xfrm>
            <a:off x="3233401" y="4896041"/>
            <a:ext cx="386715" cy="685419"/>
          </a:xfrm>
          <a:prstGeom prst="rect">
            <a:avLst/>
          </a:prstGeom>
        </p:spPr>
      </p:pic>
      <p:pic>
        <p:nvPicPr>
          <p:cNvPr id="111" name="Picture 110">
            <a:extLst>
              <a:ext uri="{FF2B5EF4-FFF2-40B4-BE49-F238E27FC236}">
                <a16:creationId xmlns:a16="http://schemas.microsoft.com/office/drawing/2014/main" id="{0BBEFEEF-4EDB-84E9-FF4C-91CC88AAE791}"/>
              </a:ext>
            </a:extLst>
          </p:cNvPr>
          <p:cNvPicPr>
            <a:picLocks noChangeAspect="1"/>
          </p:cNvPicPr>
          <p:nvPr/>
        </p:nvPicPr>
        <p:blipFill>
          <a:blip r:embed="rId3"/>
          <a:stretch>
            <a:fillRect/>
          </a:stretch>
        </p:blipFill>
        <p:spPr>
          <a:xfrm>
            <a:off x="3879165" y="4896041"/>
            <a:ext cx="386715" cy="685419"/>
          </a:xfrm>
          <a:prstGeom prst="rect">
            <a:avLst/>
          </a:prstGeom>
        </p:spPr>
      </p:pic>
      <p:pic>
        <p:nvPicPr>
          <p:cNvPr id="112" name="Picture 111">
            <a:extLst>
              <a:ext uri="{FF2B5EF4-FFF2-40B4-BE49-F238E27FC236}">
                <a16:creationId xmlns:a16="http://schemas.microsoft.com/office/drawing/2014/main" id="{4BFC4004-4509-D169-EEDB-AC17341CDE74}"/>
              </a:ext>
            </a:extLst>
          </p:cNvPr>
          <p:cNvPicPr>
            <a:picLocks noChangeAspect="1"/>
          </p:cNvPicPr>
          <p:nvPr/>
        </p:nvPicPr>
        <p:blipFill>
          <a:blip r:embed="rId3"/>
          <a:stretch>
            <a:fillRect/>
          </a:stretch>
        </p:blipFill>
        <p:spPr>
          <a:xfrm>
            <a:off x="4523744" y="4896041"/>
            <a:ext cx="386715" cy="685419"/>
          </a:xfrm>
          <a:prstGeom prst="rect">
            <a:avLst/>
          </a:prstGeom>
        </p:spPr>
      </p:pic>
      <p:pic>
        <p:nvPicPr>
          <p:cNvPr id="113" name="Picture 112">
            <a:extLst>
              <a:ext uri="{FF2B5EF4-FFF2-40B4-BE49-F238E27FC236}">
                <a16:creationId xmlns:a16="http://schemas.microsoft.com/office/drawing/2014/main" id="{673F5E22-F6B3-E953-04BC-1B151061FAE7}"/>
              </a:ext>
            </a:extLst>
          </p:cNvPr>
          <p:cNvPicPr>
            <a:picLocks noChangeAspect="1"/>
          </p:cNvPicPr>
          <p:nvPr/>
        </p:nvPicPr>
        <p:blipFill>
          <a:blip r:embed="rId3"/>
          <a:stretch>
            <a:fillRect/>
          </a:stretch>
        </p:blipFill>
        <p:spPr>
          <a:xfrm>
            <a:off x="5169751" y="4896042"/>
            <a:ext cx="386715" cy="685419"/>
          </a:xfrm>
          <a:prstGeom prst="rect">
            <a:avLst/>
          </a:prstGeom>
        </p:spPr>
      </p:pic>
      <p:pic>
        <p:nvPicPr>
          <p:cNvPr id="114" name="Picture 113">
            <a:extLst>
              <a:ext uri="{FF2B5EF4-FFF2-40B4-BE49-F238E27FC236}">
                <a16:creationId xmlns:a16="http://schemas.microsoft.com/office/drawing/2014/main" id="{29450523-3333-E95D-4C8A-4B34CB1068E0}"/>
              </a:ext>
            </a:extLst>
          </p:cNvPr>
          <p:cNvPicPr>
            <a:picLocks noChangeAspect="1"/>
          </p:cNvPicPr>
          <p:nvPr/>
        </p:nvPicPr>
        <p:blipFill>
          <a:blip r:embed="rId3"/>
          <a:stretch>
            <a:fillRect/>
          </a:stretch>
        </p:blipFill>
        <p:spPr>
          <a:xfrm>
            <a:off x="5814330" y="4896041"/>
            <a:ext cx="386715" cy="685419"/>
          </a:xfrm>
          <a:prstGeom prst="rect">
            <a:avLst/>
          </a:prstGeom>
        </p:spPr>
      </p:pic>
      <p:pic>
        <p:nvPicPr>
          <p:cNvPr id="115" name="Picture 114">
            <a:extLst>
              <a:ext uri="{FF2B5EF4-FFF2-40B4-BE49-F238E27FC236}">
                <a16:creationId xmlns:a16="http://schemas.microsoft.com/office/drawing/2014/main" id="{00CEC17A-F0E5-FC8F-5045-62B96D4405EA}"/>
              </a:ext>
            </a:extLst>
          </p:cNvPr>
          <p:cNvPicPr>
            <a:picLocks noChangeAspect="1"/>
          </p:cNvPicPr>
          <p:nvPr/>
        </p:nvPicPr>
        <p:blipFill>
          <a:blip r:embed="rId3"/>
          <a:stretch>
            <a:fillRect/>
          </a:stretch>
        </p:blipFill>
        <p:spPr>
          <a:xfrm>
            <a:off x="6458909" y="4896041"/>
            <a:ext cx="386715" cy="685419"/>
          </a:xfrm>
          <a:prstGeom prst="rect">
            <a:avLst/>
          </a:prstGeom>
        </p:spPr>
      </p:pic>
      <p:pic>
        <p:nvPicPr>
          <p:cNvPr id="116" name="Picture 115">
            <a:extLst>
              <a:ext uri="{FF2B5EF4-FFF2-40B4-BE49-F238E27FC236}">
                <a16:creationId xmlns:a16="http://schemas.microsoft.com/office/drawing/2014/main" id="{03859E81-5CDD-C003-960C-719DECBAE3E2}"/>
              </a:ext>
            </a:extLst>
          </p:cNvPr>
          <p:cNvPicPr>
            <a:picLocks noChangeAspect="1"/>
          </p:cNvPicPr>
          <p:nvPr/>
        </p:nvPicPr>
        <p:blipFill>
          <a:blip r:embed="rId3"/>
          <a:stretch>
            <a:fillRect/>
          </a:stretch>
        </p:blipFill>
        <p:spPr>
          <a:xfrm>
            <a:off x="7103488" y="4896041"/>
            <a:ext cx="386715" cy="685419"/>
          </a:xfrm>
          <a:prstGeom prst="rect">
            <a:avLst/>
          </a:prstGeom>
        </p:spPr>
      </p:pic>
      <p:pic>
        <p:nvPicPr>
          <p:cNvPr id="120" name="Picture 119">
            <a:extLst>
              <a:ext uri="{FF2B5EF4-FFF2-40B4-BE49-F238E27FC236}">
                <a16:creationId xmlns:a16="http://schemas.microsoft.com/office/drawing/2014/main" id="{59BAD91B-7459-DF9A-70F6-F89715E8AC3C}"/>
              </a:ext>
            </a:extLst>
          </p:cNvPr>
          <p:cNvPicPr>
            <a:picLocks noChangeAspect="1"/>
          </p:cNvPicPr>
          <p:nvPr/>
        </p:nvPicPr>
        <p:blipFill>
          <a:blip r:embed="rId3"/>
          <a:stretch>
            <a:fillRect/>
          </a:stretch>
        </p:blipFill>
        <p:spPr>
          <a:xfrm>
            <a:off x="2917202" y="5800916"/>
            <a:ext cx="386715" cy="685419"/>
          </a:xfrm>
          <a:prstGeom prst="rect">
            <a:avLst/>
          </a:prstGeom>
        </p:spPr>
      </p:pic>
      <p:pic>
        <p:nvPicPr>
          <p:cNvPr id="121" name="Picture 120">
            <a:extLst>
              <a:ext uri="{FF2B5EF4-FFF2-40B4-BE49-F238E27FC236}">
                <a16:creationId xmlns:a16="http://schemas.microsoft.com/office/drawing/2014/main" id="{B06E4343-CF4C-BB02-5326-787C77105984}"/>
              </a:ext>
            </a:extLst>
          </p:cNvPr>
          <p:cNvPicPr>
            <a:picLocks noChangeAspect="1"/>
          </p:cNvPicPr>
          <p:nvPr/>
        </p:nvPicPr>
        <p:blipFill>
          <a:blip r:embed="rId3"/>
          <a:stretch>
            <a:fillRect/>
          </a:stretch>
        </p:blipFill>
        <p:spPr>
          <a:xfrm>
            <a:off x="3562966" y="5800916"/>
            <a:ext cx="386715" cy="685419"/>
          </a:xfrm>
          <a:prstGeom prst="rect">
            <a:avLst/>
          </a:prstGeom>
        </p:spPr>
      </p:pic>
      <p:pic>
        <p:nvPicPr>
          <p:cNvPr id="122" name="Picture 121">
            <a:extLst>
              <a:ext uri="{FF2B5EF4-FFF2-40B4-BE49-F238E27FC236}">
                <a16:creationId xmlns:a16="http://schemas.microsoft.com/office/drawing/2014/main" id="{6169FDD3-7158-B76F-CAFB-4F2F426C555C}"/>
              </a:ext>
            </a:extLst>
          </p:cNvPr>
          <p:cNvPicPr>
            <a:picLocks noChangeAspect="1"/>
          </p:cNvPicPr>
          <p:nvPr/>
        </p:nvPicPr>
        <p:blipFill>
          <a:blip r:embed="rId3"/>
          <a:stretch>
            <a:fillRect/>
          </a:stretch>
        </p:blipFill>
        <p:spPr>
          <a:xfrm>
            <a:off x="4207545" y="5800916"/>
            <a:ext cx="386715" cy="685419"/>
          </a:xfrm>
          <a:prstGeom prst="rect">
            <a:avLst/>
          </a:prstGeom>
        </p:spPr>
      </p:pic>
      <p:pic>
        <p:nvPicPr>
          <p:cNvPr id="123" name="Picture 122">
            <a:extLst>
              <a:ext uri="{FF2B5EF4-FFF2-40B4-BE49-F238E27FC236}">
                <a16:creationId xmlns:a16="http://schemas.microsoft.com/office/drawing/2014/main" id="{DF6B2C9B-06E4-145F-4BAE-531D154AF528}"/>
              </a:ext>
            </a:extLst>
          </p:cNvPr>
          <p:cNvPicPr>
            <a:picLocks noChangeAspect="1"/>
          </p:cNvPicPr>
          <p:nvPr/>
        </p:nvPicPr>
        <p:blipFill>
          <a:blip r:embed="rId3"/>
          <a:stretch>
            <a:fillRect/>
          </a:stretch>
        </p:blipFill>
        <p:spPr>
          <a:xfrm>
            <a:off x="4853552" y="5800917"/>
            <a:ext cx="386715" cy="685419"/>
          </a:xfrm>
          <a:prstGeom prst="rect">
            <a:avLst/>
          </a:prstGeom>
        </p:spPr>
      </p:pic>
      <p:pic>
        <p:nvPicPr>
          <p:cNvPr id="124" name="Picture 123">
            <a:extLst>
              <a:ext uri="{FF2B5EF4-FFF2-40B4-BE49-F238E27FC236}">
                <a16:creationId xmlns:a16="http://schemas.microsoft.com/office/drawing/2014/main" id="{445A034D-F4D5-2ECA-81BA-5A8F76CF2F5D}"/>
              </a:ext>
            </a:extLst>
          </p:cNvPr>
          <p:cNvPicPr>
            <a:picLocks noChangeAspect="1"/>
          </p:cNvPicPr>
          <p:nvPr/>
        </p:nvPicPr>
        <p:blipFill>
          <a:blip r:embed="rId3"/>
          <a:stretch>
            <a:fillRect/>
          </a:stretch>
        </p:blipFill>
        <p:spPr>
          <a:xfrm>
            <a:off x="5498131" y="5800916"/>
            <a:ext cx="386715" cy="685419"/>
          </a:xfrm>
          <a:prstGeom prst="rect">
            <a:avLst/>
          </a:prstGeom>
        </p:spPr>
      </p:pic>
      <p:pic>
        <p:nvPicPr>
          <p:cNvPr id="125" name="Picture 124">
            <a:extLst>
              <a:ext uri="{FF2B5EF4-FFF2-40B4-BE49-F238E27FC236}">
                <a16:creationId xmlns:a16="http://schemas.microsoft.com/office/drawing/2014/main" id="{963F5720-58F6-9DAE-DDFB-6C241226FDB1}"/>
              </a:ext>
            </a:extLst>
          </p:cNvPr>
          <p:cNvPicPr>
            <a:picLocks noChangeAspect="1"/>
          </p:cNvPicPr>
          <p:nvPr/>
        </p:nvPicPr>
        <p:blipFill>
          <a:blip r:embed="rId3"/>
          <a:stretch>
            <a:fillRect/>
          </a:stretch>
        </p:blipFill>
        <p:spPr>
          <a:xfrm>
            <a:off x="6142710" y="5800916"/>
            <a:ext cx="386715" cy="685419"/>
          </a:xfrm>
          <a:prstGeom prst="rect">
            <a:avLst/>
          </a:prstGeom>
        </p:spPr>
      </p:pic>
      <p:pic>
        <p:nvPicPr>
          <p:cNvPr id="126" name="Picture 125">
            <a:extLst>
              <a:ext uri="{FF2B5EF4-FFF2-40B4-BE49-F238E27FC236}">
                <a16:creationId xmlns:a16="http://schemas.microsoft.com/office/drawing/2014/main" id="{9AED3FDF-D1EE-7551-A790-3A2ACCA553FE}"/>
              </a:ext>
            </a:extLst>
          </p:cNvPr>
          <p:cNvPicPr>
            <a:picLocks noChangeAspect="1"/>
          </p:cNvPicPr>
          <p:nvPr/>
        </p:nvPicPr>
        <p:blipFill>
          <a:blip r:embed="rId3"/>
          <a:stretch>
            <a:fillRect/>
          </a:stretch>
        </p:blipFill>
        <p:spPr>
          <a:xfrm>
            <a:off x="6787289" y="5800916"/>
            <a:ext cx="386715" cy="685419"/>
          </a:xfrm>
          <a:prstGeom prst="rect">
            <a:avLst/>
          </a:prstGeom>
        </p:spPr>
      </p:pic>
      <p:pic>
        <p:nvPicPr>
          <p:cNvPr id="127" name="Picture 126">
            <a:extLst>
              <a:ext uri="{FF2B5EF4-FFF2-40B4-BE49-F238E27FC236}">
                <a16:creationId xmlns:a16="http://schemas.microsoft.com/office/drawing/2014/main" id="{A0732813-889A-C6C7-87A6-0485738BC5B4}"/>
              </a:ext>
            </a:extLst>
          </p:cNvPr>
          <p:cNvPicPr>
            <a:picLocks noChangeAspect="1"/>
          </p:cNvPicPr>
          <p:nvPr/>
        </p:nvPicPr>
        <p:blipFill>
          <a:blip r:embed="rId3"/>
          <a:stretch>
            <a:fillRect/>
          </a:stretch>
        </p:blipFill>
        <p:spPr>
          <a:xfrm>
            <a:off x="7742095" y="4896041"/>
            <a:ext cx="386715" cy="685419"/>
          </a:xfrm>
          <a:prstGeom prst="rect">
            <a:avLst/>
          </a:prstGeom>
        </p:spPr>
      </p:pic>
      <p:pic>
        <p:nvPicPr>
          <p:cNvPr id="128" name="Picture 127">
            <a:extLst>
              <a:ext uri="{FF2B5EF4-FFF2-40B4-BE49-F238E27FC236}">
                <a16:creationId xmlns:a16="http://schemas.microsoft.com/office/drawing/2014/main" id="{F6B69992-612E-F708-8F66-3EBD88123FCF}"/>
              </a:ext>
            </a:extLst>
          </p:cNvPr>
          <p:cNvPicPr>
            <a:picLocks noChangeAspect="1"/>
          </p:cNvPicPr>
          <p:nvPr/>
        </p:nvPicPr>
        <p:blipFill>
          <a:blip r:embed="rId3"/>
          <a:stretch>
            <a:fillRect/>
          </a:stretch>
        </p:blipFill>
        <p:spPr>
          <a:xfrm>
            <a:off x="8388102" y="4896042"/>
            <a:ext cx="386715" cy="685419"/>
          </a:xfrm>
          <a:prstGeom prst="rect">
            <a:avLst/>
          </a:prstGeom>
        </p:spPr>
      </p:pic>
      <p:pic>
        <p:nvPicPr>
          <p:cNvPr id="129" name="Picture 128">
            <a:extLst>
              <a:ext uri="{FF2B5EF4-FFF2-40B4-BE49-F238E27FC236}">
                <a16:creationId xmlns:a16="http://schemas.microsoft.com/office/drawing/2014/main" id="{7C7A5090-13D3-3B17-2BAD-B4A9AF5EA50A}"/>
              </a:ext>
            </a:extLst>
          </p:cNvPr>
          <p:cNvPicPr>
            <a:picLocks noChangeAspect="1"/>
          </p:cNvPicPr>
          <p:nvPr/>
        </p:nvPicPr>
        <p:blipFill>
          <a:blip r:embed="rId3"/>
          <a:stretch>
            <a:fillRect/>
          </a:stretch>
        </p:blipFill>
        <p:spPr>
          <a:xfrm>
            <a:off x="9032681" y="4896041"/>
            <a:ext cx="386715" cy="685419"/>
          </a:xfrm>
          <a:prstGeom prst="rect">
            <a:avLst/>
          </a:prstGeom>
        </p:spPr>
      </p:pic>
      <p:pic>
        <p:nvPicPr>
          <p:cNvPr id="130" name="Picture 129">
            <a:extLst>
              <a:ext uri="{FF2B5EF4-FFF2-40B4-BE49-F238E27FC236}">
                <a16:creationId xmlns:a16="http://schemas.microsoft.com/office/drawing/2014/main" id="{052AD0DB-292D-FAC6-AE39-1828EEA9CD78}"/>
              </a:ext>
            </a:extLst>
          </p:cNvPr>
          <p:cNvPicPr>
            <a:picLocks noChangeAspect="1"/>
          </p:cNvPicPr>
          <p:nvPr/>
        </p:nvPicPr>
        <p:blipFill>
          <a:blip r:embed="rId3"/>
          <a:stretch>
            <a:fillRect/>
          </a:stretch>
        </p:blipFill>
        <p:spPr>
          <a:xfrm>
            <a:off x="9677260" y="4896041"/>
            <a:ext cx="386715" cy="685419"/>
          </a:xfrm>
          <a:prstGeom prst="rect">
            <a:avLst/>
          </a:prstGeom>
        </p:spPr>
      </p:pic>
      <p:pic>
        <p:nvPicPr>
          <p:cNvPr id="131" name="Picture 130">
            <a:extLst>
              <a:ext uri="{FF2B5EF4-FFF2-40B4-BE49-F238E27FC236}">
                <a16:creationId xmlns:a16="http://schemas.microsoft.com/office/drawing/2014/main" id="{17878131-52E2-C43D-5B6C-FB36B75DE881}"/>
              </a:ext>
            </a:extLst>
          </p:cNvPr>
          <p:cNvPicPr>
            <a:picLocks noChangeAspect="1"/>
          </p:cNvPicPr>
          <p:nvPr/>
        </p:nvPicPr>
        <p:blipFill>
          <a:blip r:embed="rId3"/>
          <a:stretch>
            <a:fillRect/>
          </a:stretch>
        </p:blipFill>
        <p:spPr>
          <a:xfrm>
            <a:off x="10321839" y="4896041"/>
            <a:ext cx="386715" cy="685419"/>
          </a:xfrm>
          <a:prstGeom prst="rect">
            <a:avLst/>
          </a:prstGeom>
        </p:spPr>
      </p:pic>
      <p:pic>
        <p:nvPicPr>
          <p:cNvPr id="132" name="Picture 131">
            <a:extLst>
              <a:ext uri="{FF2B5EF4-FFF2-40B4-BE49-F238E27FC236}">
                <a16:creationId xmlns:a16="http://schemas.microsoft.com/office/drawing/2014/main" id="{26ED029E-61E8-813C-44EF-518C6876FF93}"/>
              </a:ext>
            </a:extLst>
          </p:cNvPr>
          <p:cNvPicPr>
            <a:picLocks noChangeAspect="1"/>
          </p:cNvPicPr>
          <p:nvPr/>
        </p:nvPicPr>
        <p:blipFill>
          <a:blip r:embed="rId3"/>
          <a:stretch>
            <a:fillRect/>
          </a:stretch>
        </p:blipFill>
        <p:spPr>
          <a:xfrm>
            <a:off x="7425896" y="5800916"/>
            <a:ext cx="386715" cy="685419"/>
          </a:xfrm>
          <a:prstGeom prst="rect">
            <a:avLst/>
          </a:prstGeom>
        </p:spPr>
      </p:pic>
      <p:pic>
        <p:nvPicPr>
          <p:cNvPr id="133" name="Picture 132">
            <a:extLst>
              <a:ext uri="{FF2B5EF4-FFF2-40B4-BE49-F238E27FC236}">
                <a16:creationId xmlns:a16="http://schemas.microsoft.com/office/drawing/2014/main" id="{74239A15-09DC-32F6-3FE8-F7B60AB06A6B}"/>
              </a:ext>
            </a:extLst>
          </p:cNvPr>
          <p:cNvPicPr>
            <a:picLocks noChangeAspect="1"/>
          </p:cNvPicPr>
          <p:nvPr/>
        </p:nvPicPr>
        <p:blipFill>
          <a:blip r:embed="rId3"/>
          <a:stretch>
            <a:fillRect/>
          </a:stretch>
        </p:blipFill>
        <p:spPr>
          <a:xfrm>
            <a:off x="8071903" y="5800917"/>
            <a:ext cx="386715" cy="685419"/>
          </a:xfrm>
          <a:prstGeom prst="rect">
            <a:avLst/>
          </a:prstGeom>
        </p:spPr>
      </p:pic>
      <p:pic>
        <p:nvPicPr>
          <p:cNvPr id="134" name="Picture 133">
            <a:extLst>
              <a:ext uri="{FF2B5EF4-FFF2-40B4-BE49-F238E27FC236}">
                <a16:creationId xmlns:a16="http://schemas.microsoft.com/office/drawing/2014/main" id="{222BFC38-4A05-1714-E4E6-105300E8F63A}"/>
              </a:ext>
            </a:extLst>
          </p:cNvPr>
          <p:cNvPicPr>
            <a:picLocks noChangeAspect="1"/>
          </p:cNvPicPr>
          <p:nvPr/>
        </p:nvPicPr>
        <p:blipFill>
          <a:blip r:embed="rId3"/>
          <a:stretch>
            <a:fillRect/>
          </a:stretch>
        </p:blipFill>
        <p:spPr>
          <a:xfrm>
            <a:off x="8716482" y="5800916"/>
            <a:ext cx="386715" cy="685419"/>
          </a:xfrm>
          <a:prstGeom prst="rect">
            <a:avLst/>
          </a:prstGeom>
        </p:spPr>
      </p:pic>
      <p:sp>
        <p:nvSpPr>
          <p:cNvPr id="137" name="Arrow: Up 136">
            <a:extLst>
              <a:ext uri="{FF2B5EF4-FFF2-40B4-BE49-F238E27FC236}">
                <a16:creationId xmlns:a16="http://schemas.microsoft.com/office/drawing/2014/main" id="{DE93653B-4E27-E06C-578B-A383FE3674E3}"/>
              </a:ext>
            </a:extLst>
          </p:cNvPr>
          <p:cNvSpPr/>
          <p:nvPr/>
        </p:nvSpPr>
        <p:spPr>
          <a:xfrm rot="10800000">
            <a:off x="1386822" y="70108"/>
            <a:ext cx="202653" cy="24798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0067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6D64F2A-14FB-9E30-343B-DC85EF51AEBA}"/>
              </a:ext>
            </a:extLst>
          </p:cNvPr>
          <p:cNvPicPr>
            <a:picLocks noChangeAspect="1"/>
          </p:cNvPicPr>
          <p:nvPr/>
        </p:nvPicPr>
        <p:blipFill>
          <a:blip r:embed="rId3"/>
          <a:stretch>
            <a:fillRect/>
          </a:stretch>
        </p:blipFill>
        <p:spPr>
          <a:xfrm>
            <a:off x="1294792" y="371665"/>
            <a:ext cx="386715" cy="685419"/>
          </a:xfrm>
          <a:prstGeom prst="rect">
            <a:avLst/>
          </a:prstGeom>
        </p:spPr>
      </p:pic>
      <p:pic>
        <p:nvPicPr>
          <p:cNvPr id="2" name="Picture 1">
            <a:extLst>
              <a:ext uri="{FF2B5EF4-FFF2-40B4-BE49-F238E27FC236}">
                <a16:creationId xmlns:a16="http://schemas.microsoft.com/office/drawing/2014/main" id="{266956D3-7B60-7B59-5A60-9D8D65D434F3}"/>
              </a:ext>
            </a:extLst>
          </p:cNvPr>
          <p:cNvPicPr>
            <a:picLocks noChangeAspect="1"/>
          </p:cNvPicPr>
          <p:nvPr/>
        </p:nvPicPr>
        <p:blipFill>
          <a:blip r:embed="rId4"/>
          <a:stretch>
            <a:fillRect/>
          </a:stretch>
        </p:blipFill>
        <p:spPr>
          <a:xfrm>
            <a:off x="1294792" y="4883340"/>
            <a:ext cx="614530" cy="768163"/>
          </a:xfrm>
          <a:prstGeom prst="rect">
            <a:avLst/>
          </a:prstGeom>
        </p:spPr>
      </p:pic>
      <p:pic>
        <p:nvPicPr>
          <p:cNvPr id="98" name="Picture 97">
            <a:extLst>
              <a:ext uri="{FF2B5EF4-FFF2-40B4-BE49-F238E27FC236}">
                <a16:creationId xmlns:a16="http://schemas.microsoft.com/office/drawing/2014/main" id="{08A6C213-C0F5-950C-F094-4EA51021818C}"/>
              </a:ext>
            </a:extLst>
          </p:cNvPr>
          <p:cNvPicPr>
            <a:picLocks noChangeAspect="1"/>
          </p:cNvPicPr>
          <p:nvPr/>
        </p:nvPicPr>
        <p:blipFill>
          <a:blip r:embed="rId3"/>
          <a:stretch>
            <a:fillRect/>
          </a:stretch>
        </p:blipFill>
        <p:spPr>
          <a:xfrm>
            <a:off x="8388102" y="3086291"/>
            <a:ext cx="386715" cy="685419"/>
          </a:xfrm>
          <a:prstGeom prst="rect">
            <a:avLst/>
          </a:prstGeom>
        </p:spPr>
      </p:pic>
      <p:pic>
        <p:nvPicPr>
          <p:cNvPr id="117" name="Picture 116">
            <a:extLst>
              <a:ext uri="{FF2B5EF4-FFF2-40B4-BE49-F238E27FC236}">
                <a16:creationId xmlns:a16="http://schemas.microsoft.com/office/drawing/2014/main" id="{49C3358F-EBFA-3F1F-F35C-3305676D70D5}"/>
              </a:ext>
            </a:extLst>
          </p:cNvPr>
          <p:cNvPicPr>
            <a:picLocks noChangeAspect="1"/>
          </p:cNvPicPr>
          <p:nvPr/>
        </p:nvPicPr>
        <p:blipFill>
          <a:blip r:embed="rId4"/>
          <a:stretch>
            <a:fillRect/>
          </a:stretch>
        </p:blipFill>
        <p:spPr>
          <a:xfrm>
            <a:off x="1941101" y="4883340"/>
            <a:ext cx="614530" cy="768163"/>
          </a:xfrm>
          <a:prstGeom prst="rect">
            <a:avLst/>
          </a:prstGeom>
        </p:spPr>
      </p:pic>
      <p:pic>
        <p:nvPicPr>
          <p:cNvPr id="118" name="Picture 117">
            <a:extLst>
              <a:ext uri="{FF2B5EF4-FFF2-40B4-BE49-F238E27FC236}">
                <a16:creationId xmlns:a16="http://schemas.microsoft.com/office/drawing/2014/main" id="{9E08ECF9-EF63-988F-6E75-8BDADF59E8E4}"/>
              </a:ext>
            </a:extLst>
          </p:cNvPr>
          <p:cNvPicPr>
            <a:picLocks noChangeAspect="1"/>
          </p:cNvPicPr>
          <p:nvPr/>
        </p:nvPicPr>
        <p:blipFill>
          <a:blip r:embed="rId4"/>
          <a:stretch>
            <a:fillRect/>
          </a:stretch>
        </p:blipFill>
        <p:spPr>
          <a:xfrm>
            <a:off x="2585962" y="4883340"/>
            <a:ext cx="614530" cy="768163"/>
          </a:xfrm>
          <a:prstGeom prst="rect">
            <a:avLst/>
          </a:prstGeom>
        </p:spPr>
      </p:pic>
      <p:pic>
        <p:nvPicPr>
          <p:cNvPr id="119" name="Picture 118">
            <a:extLst>
              <a:ext uri="{FF2B5EF4-FFF2-40B4-BE49-F238E27FC236}">
                <a16:creationId xmlns:a16="http://schemas.microsoft.com/office/drawing/2014/main" id="{7CE01DC7-2A70-072A-9CE7-1C4C7A6E5C67}"/>
              </a:ext>
            </a:extLst>
          </p:cNvPr>
          <p:cNvPicPr>
            <a:picLocks noChangeAspect="1"/>
          </p:cNvPicPr>
          <p:nvPr/>
        </p:nvPicPr>
        <p:blipFill>
          <a:blip r:embed="rId4"/>
          <a:stretch>
            <a:fillRect/>
          </a:stretch>
        </p:blipFill>
        <p:spPr>
          <a:xfrm>
            <a:off x="3232271" y="4883340"/>
            <a:ext cx="614530" cy="768163"/>
          </a:xfrm>
          <a:prstGeom prst="rect">
            <a:avLst/>
          </a:prstGeom>
        </p:spPr>
      </p:pic>
      <p:pic>
        <p:nvPicPr>
          <p:cNvPr id="135" name="Picture 134">
            <a:extLst>
              <a:ext uri="{FF2B5EF4-FFF2-40B4-BE49-F238E27FC236}">
                <a16:creationId xmlns:a16="http://schemas.microsoft.com/office/drawing/2014/main" id="{CF044D6F-B879-2279-0D1C-1E37BCF24E65}"/>
              </a:ext>
            </a:extLst>
          </p:cNvPr>
          <p:cNvPicPr>
            <a:picLocks noChangeAspect="1"/>
          </p:cNvPicPr>
          <p:nvPr/>
        </p:nvPicPr>
        <p:blipFill>
          <a:blip r:embed="rId4"/>
          <a:stretch>
            <a:fillRect/>
          </a:stretch>
        </p:blipFill>
        <p:spPr>
          <a:xfrm>
            <a:off x="3878731" y="4889500"/>
            <a:ext cx="614530" cy="768163"/>
          </a:xfrm>
          <a:prstGeom prst="rect">
            <a:avLst/>
          </a:prstGeom>
        </p:spPr>
      </p:pic>
      <p:pic>
        <p:nvPicPr>
          <p:cNvPr id="136" name="Picture 135">
            <a:extLst>
              <a:ext uri="{FF2B5EF4-FFF2-40B4-BE49-F238E27FC236}">
                <a16:creationId xmlns:a16="http://schemas.microsoft.com/office/drawing/2014/main" id="{A31CC2A4-7A02-6468-A376-5CC1AAC9D7A2}"/>
              </a:ext>
            </a:extLst>
          </p:cNvPr>
          <p:cNvPicPr>
            <a:picLocks noChangeAspect="1"/>
          </p:cNvPicPr>
          <p:nvPr/>
        </p:nvPicPr>
        <p:blipFill>
          <a:blip r:embed="rId4"/>
          <a:stretch>
            <a:fillRect/>
          </a:stretch>
        </p:blipFill>
        <p:spPr>
          <a:xfrm>
            <a:off x="4525040" y="4889500"/>
            <a:ext cx="614530" cy="768163"/>
          </a:xfrm>
          <a:prstGeom prst="rect">
            <a:avLst/>
          </a:prstGeom>
        </p:spPr>
      </p:pic>
      <p:pic>
        <p:nvPicPr>
          <p:cNvPr id="137" name="Picture 136">
            <a:extLst>
              <a:ext uri="{FF2B5EF4-FFF2-40B4-BE49-F238E27FC236}">
                <a16:creationId xmlns:a16="http://schemas.microsoft.com/office/drawing/2014/main" id="{29A69144-1DCC-7934-1A12-378499122281}"/>
              </a:ext>
            </a:extLst>
          </p:cNvPr>
          <p:cNvPicPr>
            <a:picLocks noChangeAspect="1"/>
          </p:cNvPicPr>
          <p:nvPr/>
        </p:nvPicPr>
        <p:blipFill>
          <a:blip r:embed="rId4"/>
          <a:stretch>
            <a:fillRect/>
          </a:stretch>
        </p:blipFill>
        <p:spPr>
          <a:xfrm>
            <a:off x="5169901" y="4889500"/>
            <a:ext cx="614530" cy="768163"/>
          </a:xfrm>
          <a:prstGeom prst="rect">
            <a:avLst/>
          </a:prstGeom>
        </p:spPr>
      </p:pic>
      <p:pic>
        <p:nvPicPr>
          <p:cNvPr id="138" name="Picture 137">
            <a:extLst>
              <a:ext uri="{FF2B5EF4-FFF2-40B4-BE49-F238E27FC236}">
                <a16:creationId xmlns:a16="http://schemas.microsoft.com/office/drawing/2014/main" id="{7BCF76D5-913A-CA3B-43E1-1404F48C3921}"/>
              </a:ext>
            </a:extLst>
          </p:cNvPr>
          <p:cNvPicPr>
            <a:picLocks noChangeAspect="1"/>
          </p:cNvPicPr>
          <p:nvPr/>
        </p:nvPicPr>
        <p:blipFill>
          <a:blip r:embed="rId4"/>
          <a:stretch>
            <a:fillRect/>
          </a:stretch>
        </p:blipFill>
        <p:spPr>
          <a:xfrm>
            <a:off x="5816210" y="4889500"/>
            <a:ext cx="614530" cy="768163"/>
          </a:xfrm>
          <a:prstGeom prst="rect">
            <a:avLst/>
          </a:prstGeom>
        </p:spPr>
      </p:pic>
      <p:pic>
        <p:nvPicPr>
          <p:cNvPr id="139" name="Picture 138">
            <a:extLst>
              <a:ext uri="{FF2B5EF4-FFF2-40B4-BE49-F238E27FC236}">
                <a16:creationId xmlns:a16="http://schemas.microsoft.com/office/drawing/2014/main" id="{BEF7DC36-69A8-88A4-75C4-240B0B0DE2DB}"/>
              </a:ext>
            </a:extLst>
          </p:cNvPr>
          <p:cNvPicPr>
            <a:picLocks noChangeAspect="1"/>
          </p:cNvPicPr>
          <p:nvPr/>
        </p:nvPicPr>
        <p:blipFill>
          <a:blip r:embed="rId4"/>
          <a:stretch>
            <a:fillRect/>
          </a:stretch>
        </p:blipFill>
        <p:spPr>
          <a:xfrm>
            <a:off x="6458909" y="4877180"/>
            <a:ext cx="614530" cy="768163"/>
          </a:xfrm>
          <a:prstGeom prst="rect">
            <a:avLst/>
          </a:prstGeom>
        </p:spPr>
      </p:pic>
      <p:pic>
        <p:nvPicPr>
          <p:cNvPr id="140" name="Picture 139">
            <a:extLst>
              <a:ext uri="{FF2B5EF4-FFF2-40B4-BE49-F238E27FC236}">
                <a16:creationId xmlns:a16="http://schemas.microsoft.com/office/drawing/2014/main" id="{31086501-9D66-39F5-C59D-6C7855DE2B74}"/>
              </a:ext>
            </a:extLst>
          </p:cNvPr>
          <p:cNvPicPr>
            <a:picLocks noChangeAspect="1"/>
          </p:cNvPicPr>
          <p:nvPr/>
        </p:nvPicPr>
        <p:blipFill>
          <a:blip r:embed="rId4"/>
          <a:stretch>
            <a:fillRect/>
          </a:stretch>
        </p:blipFill>
        <p:spPr>
          <a:xfrm>
            <a:off x="7103770" y="4877180"/>
            <a:ext cx="614530" cy="768163"/>
          </a:xfrm>
          <a:prstGeom prst="rect">
            <a:avLst/>
          </a:prstGeom>
        </p:spPr>
      </p:pic>
      <p:pic>
        <p:nvPicPr>
          <p:cNvPr id="141" name="Picture 140">
            <a:extLst>
              <a:ext uri="{FF2B5EF4-FFF2-40B4-BE49-F238E27FC236}">
                <a16:creationId xmlns:a16="http://schemas.microsoft.com/office/drawing/2014/main" id="{38C999EF-C5E5-194E-8D4A-B43639649021}"/>
              </a:ext>
            </a:extLst>
          </p:cNvPr>
          <p:cNvPicPr>
            <a:picLocks noChangeAspect="1"/>
          </p:cNvPicPr>
          <p:nvPr/>
        </p:nvPicPr>
        <p:blipFill>
          <a:blip r:embed="rId4"/>
          <a:stretch>
            <a:fillRect/>
          </a:stretch>
        </p:blipFill>
        <p:spPr>
          <a:xfrm>
            <a:off x="7750079" y="4877180"/>
            <a:ext cx="614530" cy="768163"/>
          </a:xfrm>
          <a:prstGeom prst="rect">
            <a:avLst/>
          </a:prstGeom>
        </p:spPr>
      </p:pic>
      <p:pic>
        <p:nvPicPr>
          <p:cNvPr id="142" name="Picture 141">
            <a:extLst>
              <a:ext uri="{FF2B5EF4-FFF2-40B4-BE49-F238E27FC236}">
                <a16:creationId xmlns:a16="http://schemas.microsoft.com/office/drawing/2014/main" id="{54883AD8-6183-1387-7A1B-0135A7AE29EC}"/>
              </a:ext>
            </a:extLst>
          </p:cNvPr>
          <p:cNvPicPr>
            <a:picLocks noChangeAspect="1"/>
          </p:cNvPicPr>
          <p:nvPr/>
        </p:nvPicPr>
        <p:blipFill>
          <a:blip r:embed="rId4"/>
          <a:stretch>
            <a:fillRect/>
          </a:stretch>
        </p:blipFill>
        <p:spPr>
          <a:xfrm>
            <a:off x="8396539" y="4883340"/>
            <a:ext cx="614530" cy="768163"/>
          </a:xfrm>
          <a:prstGeom prst="rect">
            <a:avLst/>
          </a:prstGeom>
        </p:spPr>
      </p:pic>
      <p:pic>
        <p:nvPicPr>
          <p:cNvPr id="143" name="Picture 142">
            <a:extLst>
              <a:ext uri="{FF2B5EF4-FFF2-40B4-BE49-F238E27FC236}">
                <a16:creationId xmlns:a16="http://schemas.microsoft.com/office/drawing/2014/main" id="{5D69004D-C60D-96E5-CD76-B5E09B194D3A}"/>
              </a:ext>
            </a:extLst>
          </p:cNvPr>
          <p:cNvPicPr>
            <a:picLocks noChangeAspect="1"/>
          </p:cNvPicPr>
          <p:nvPr/>
        </p:nvPicPr>
        <p:blipFill>
          <a:blip r:embed="rId4"/>
          <a:stretch>
            <a:fillRect/>
          </a:stretch>
        </p:blipFill>
        <p:spPr>
          <a:xfrm>
            <a:off x="9042848" y="4883340"/>
            <a:ext cx="614530" cy="768163"/>
          </a:xfrm>
          <a:prstGeom prst="rect">
            <a:avLst/>
          </a:prstGeom>
        </p:spPr>
      </p:pic>
      <p:pic>
        <p:nvPicPr>
          <p:cNvPr id="144" name="Picture 143">
            <a:extLst>
              <a:ext uri="{FF2B5EF4-FFF2-40B4-BE49-F238E27FC236}">
                <a16:creationId xmlns:a16="http://schemas.microsoft.com/office/drawing/2014/main" id="{1F9C9FC5-7EAC-0F7B-1CD5-0EC12DAD9DD0}"/>
              </a:ext>
            </a:extLst>
          </p:cNvPr>
          <p:cNvPicPr>
            <a:picLocks noChangeAspect="1"/>
          </p:cNvPicPr>
          <p:nvPr/>
        </p:nvPicPr>
        <p:blipFill>
          <a:blip r:embed="rId4"/>
          <a:stretch>
            <a:fillRect/>
          </a:stretch>
        </p:blipFill>
        <p:spPr>
          <a:xfrm>
            <a:off x="9687709" y="4883340"/>
            <a:ext cx="614530" cy="768163"/>
          </a:xfrm>
          <a:prstGeom prst="rect">
            <a:avLst/>
          </a:prstGeom>
        </p:spPr>
      </p:pic>
      <p:pic>
        <p:nvPicPr>
          <p:cNvPr id="145" name="Picture 144">
            <a:extLst>
              <a:ext uri="{FF2B5EF4-FFF2-40B4-BE49-F238E27FC236}">
                <a16:creationId xmlns:a16="http://schemas.microsoft.com/office/drawing/2014/main" id="{14449E66-C760-5240-81CD-AC0CFCCE0D79}"/>
              </a:ext>
            </a:extLst>
          </p:cNvPr>
          <p:cNvPicPr>
            <a:picLocks noChangeAspect="1"/>
          </p:cNvPicPr>
          <p:nvPr/>
        </p:nvPicPr>
        <p:blipFill>
          <a:blip r:embed="rId4"/>
          <a:stretch>
            <a:fillRect/>
          </a:stretch>
        </p:blipFill>
        <p:spPr>
          <a:xfrm>
            <a:off x="10334018" y="4883340"/>
            <a:ext cx="614530" cy="768163"/>
          </a:xfrm>
          <a:prstGeom prst="rect">
            <a:avLst/>
          </a:prstGeom>
        </p:spPr>
      </p:pic>
      <p:pic>
        <p:nvPicPr>
          <p:cNvPr id="146" name="Picture 145">
            <a:extLst>
              <a:ext uri="{FF2B5EF4-FFF2-40B4-BE49-F238E27FC236}">
                <a16:creationId xmlns:a16="http://schemas.microsoft.com/office/drawing/2014/main" id="{EBA22660-3C23-107E-07B3-2B8CB2FAB60C}"/>
              </a:ext>
            </a:extLst>
          </p:cNvPr>
          <p:cNvPicPr>
            <a:picLocks noChangeAspect="1"/>
          </p:cNvPicPr>
          <p:nvPr/>
        </p:nvPicPr>
        <p:blipFill>
          <a:blip r:embed="rId4"/>
          <a:stretch>
            <a:fillRect/>
          </a:stretch>
        </p:blipFill>
        <p:spPr>
          <a:xfrm>
            <a:off x="1294792" y="3978655"/>
            <a:ext cx="614530" cy="768163"/>
          </a:xfrm>
          <a:prstGeom prst="rect">
            <a:avLst/>
          </a:prstGeom>
        </p:spPr>
      </p:pic>
      <p:pic>
        <p:nvPicPr>
          <p:cNvPr id="147" name="Picture 146">
            <a:extLst>
              <a:ext uri="{FF2B5EF4-FFF2-40B4-BE49-F238E27FC236}">
                <a16:creationId xmlns:a16="http://schemas.microsoft.com/office/drawing/2014/main" id="{3B58ED13-D850-3629-DC7C-DD1A165379CB}"/>
              </a:ext>
            </a:extLst>
          </p:cNvPr>
          <p:cNvPicPr>
            <a:picLocks noChangeAspect="1"/>
          </p:cNvPicPr>
          <p:nvPr/>
        </p:nvPicPr>
        <p:blipFill>
          <a:blip r:embed="rId4"/>
          <a:stretch>
            <a:fillRect/>
          </a:stretch>
        </p:blipFill>
        <p:spPr>
          <a:xfrm>
            <a:off x="1941101" y="3978655"/>
            <a:ext cx="614530" cy="768163"/>
          </a:xfrm>
          <a:prstGeom prst="rect">
            <a:avLst/>
          </a:prstGeom>
        </p:spPr>
      </p:pic>
      <p:pic>
        <p:nvPicPr>
          <p:cNvPr id="148" name="Picture 147">
            <a:extLst>
              <a:ext uri="{FF2B5EF4-FFF2-40B4-BE49-F238E27FC236}">
                <a16:creationId xmlns:a16="http://schemas.microsoft.com/office/drawing/2014/main" id="{7E33CC29-1B89-D849-6E3A-A34A753FEA72}"/>
              </a:ext>
            </a:extLst>
          </p:cNvPr>
          <p:cNvPicPr>
            <a:picLocks noChangeAspect="1"/>
          </p:cNvPicPr>
          <p:nvPr/>
        </p:nvPicPr>
        <p:blipFill>
          <a:blip r:embed="rId4"/>
          <a:stretch>
            <a:fillRect/>
          </a:stretch>
        </p:blipFill>
        <p:spPr>
          <a:xfrm>
            <a:off x="2585962" y="3978655"/>
            <a:ext cx="614530" cy="768163"/>
          </a:xfrm>
          <a:prstGeom prst="rect">
            <a:avLst/>
          </a:prstGeom>
        </p:spPr>
      </p:pic>
      <p:pic>
        <p:nvPicPr>
          <p:cNvPr id="149" name="Picture 148">
            <a:extLst>
              <a:ext uri="{FF2B5EF4-FFF2-40B4-BE49-F238E27FC236}">
                <a16:creationId xmlns:a16="http://schemas.microsoft.com/office/drawing/2014/main" id="{B79CBFD9-9621-10F4-6F93-8E45771B33B1}"/>
              </a:ext>
            </a:extLst>
          </p:cNvPr>
          <p:cNvPicPr>
            <a:picLocks noChangeAspect="1"/>
          </p:cNvPicPr>
          <p:nvPr/>
        </p:nvPicPr>
        <p:blipFill>
          <a:blip r:embed="rId4"/>
          <a:stretch>
            <a:fillRect/>
          </a:stretch>
        </p:blipFill>
        <p:spPr>
          <a:xfrm>
            <a:off x="3232271" y="3978655"/>
            <a:ext cx="614530" cy="768163"/>
          </a:xfrm>
          <a:prstGeom prst="rect">
            <a:avLst/>
          </a:prstGeom>
        </p:spPr>
      </p:pic>
      <p:pic>
        <p:nvPicPr>
          <p:cNvPr id="150" name="Picture 149">
            <a:extLst>
              <a:ext uri="{FF2B5EF4-FFF2-40B4-BE49-F238E27FC236}">
                <a16:creationId xmlns:a16="http://schemas.microsoft.com/office/drawing/2014/main" id="{148E2FE4-73BF-5688-5043-766C7575B181}"/>
              </a:ext>
            </a:extLst>
          </p:cNvPr>
          <p:cNvPicPr>
            <a:picLocks noChangeAspect="1"/>
          </p:cNvPicPr>
          <p:nvPr/>
        </p:nvPicPr>
        <p:blipFill>
          <a:blip r:embed="rId4"/>
          <a:stretch>
            <a:fillRect/>
          </a:stretch>
        </p:blipFill>
        <p:spPr>
          <a:xfrm>
            <a:off x="3878731" y="3984815"/>
            <a:ext cx="614530" cy="768163"/>
          </a:xfrm>
          <a:prstGeom prst="rect">
            <a:avLst/>
          </a:prstGeom>
        </p:spPr>
      </p:pic>
      <p:pic>
        <p:nvPicPr>
          <p:cNvPr id="151" name="Picture 150">
            <a:extLst>
              <a:ext uri="{FF2B5EF4-FFF2-40B4-BE49-F238E27FC236}">
                <a16:creationId xmlns:a16="http://schemas.microsoft.com/office/drawing/2014/main" id="{EE3545D4-C941-FBF5-7F94-06973A144005}"/>
              </a:ext>
            </a:extLst>
          </p:cNvPr>
          <p:cNvPicPr>
            <a:picLocks noChangeAspect="1"/>
          </p:cNvPicPr>
          <p:nvPr/>
        </p:nvPicPr>
        <p:blipFill>
          <a:blip r:embed="rId4"/>
          <a:stretch>
            <a:fillRect/>
          </a:stretch>
        </p:blipFill>
        <p:spPr>
          <a:xfrm>
            <a:off x="4525040" y="3984815"/>
            <a:ext cx="614530" cy="768163"/>
          </a:xfrm>
          <a:prstGeom prst="rect">
            <a:avLst/>
          </a:prstGeom>
        </p:spPr>
      </p:pic>
      <p:pic>
        <p:nvPicPr>
          <p:cNvPr id="152" name="Picture 151">
            <a:extLst>
              <a:ext uri="{FF2B5EF4-FFF2-40B4-BE49-F238E27FC236}">
                <a16:creationId xmlns:a16="http://schemas.microsoft.com/office/drawing/2014/main" id="{C5C095D2-3277-59CC-F915-B7320D2D6403}"/>
              </a:ext>
            </a:extLst>
          </p:cNvPr>
          <p:cNvPicPr>
            <a:picLocks noChangeAspect="1"/>
          </p:cNvPicPr>
          <p:nvPr/>
        </p:nvPicPr>
        <p:blipFill>
          <a:blip r:embed="rId4"/>
          <a:stretch>
            <a:fillRect/>
          </a:stretch>
        </p:blipFill>
        <p:spPr>
          <a:xfrm>
            <a:off x="5169901" y="3984815"/>
            <a:ext cx="614530" cy="768163"/>
          </a:xfrm>
          <a:prstGeom prst="rect">
            <a:avLst/>
          </a:prstGeom>
        </p:spPr>
      </p:pic>
      <p:pic>
        <p:nvPicPr>
          <p:cNvPr id="153" name="Picture 152">
            <a:extLst>
              <a:ext uri="{FF2B5EF4-FFF2-40B4-BE49-F238E27FC236}">
                <a16:creationId xmlns:a16="http://schemas.microsoft.com/office/drawing/2014/main" id="{DFF4C29E-1397-177D-E9D1-53B4AD332E31}"/>
              </a:ext>
            </a:extLst>
          </p:cNvPr>
          <p:cNvPicPr>
            <a:picLocks noChangeAspect="1"/>
          </p:cNvPicPr>
          <p:nvPr/>
        </p:nvPicPr>
        <p:blipFill>
          <a:blip r:embed="rId4"/>
          <a:stretch>
            <a:fillRect/>
          </a:stretch>
        </p:blipFill>
        <p:spPr>
          <a:xfrm>
            <a:off x="5816210" y="3984815"/>
            <a:ext cx="614530" cy="768163"/>
          </a:xfrm>
          <a:prstGeom prst="rect">
            <a:avLst/>
          </a:prstGeom>
        </p:spPr>
      </p:pic>
      <p:pic>
        <p:nvPicPr>
          <p:cNvPr id="154" name="Picture 153">
            <a:extLst>
              <a:ext uri="{FF2B5EF4-FFF2-40B4-BE49-F238E27FC236}">
                <a16:creationId xmlns:a16="http://schemas.microsoft.com/office/drawing/2014/main" id="{40BCD743-5A6B-A7FA-87A7-9D130E62D78B}"/>
              </a:ext>
            </a:extLst>
          </p:cNvPr>
          <p:cNvPicPr>
            <a:picLocks noChangeAspect="1"/>
          </p:cNvPicPr>
          <p:nvPr/>
        </p:nvPicPr>
        <p:blipFill>
          <a:blip r:embed="rId4"/>
          <a:stretch>
            <a:fillRect/>
          </a:stretch>
        </p:blipFill>
        <p:spPr>
          <a:xfrm>
            <a:off x="6458909" y="3972495"/>
            <a:ext cx="614530" cy="768163"/>
          </a:xfrm>
          <a:prstGeom prst="rect">
            <a:avLst/>
          </a:prstGeom>
        </p:spPr>
      </p:pic>
      <p:pic>
        <p:nvPicPr>
          <p:cNvPr id="155" name="Picture 154">
            <a:extLst>
              <a:ext uri="{FF2B5EF4-FFF2-40B4-BE49-F238E27FC236}">
                <a16:creationId xmlns:a16="http://schemas.microsoft.com/office/drawing/2014/main" id="{0C84E76B-1120-705F-4A1C-FC702FD9DF12}"/>
              </a:ext>
            </a:extLst>
          </p:cNvPr>
          <p:cNvPicPr>
            <a:picLocks noChangeAspect="1"/>
          </p:cNvPicPr>
          <p:nvPr/>
        </p:nvPicPr>
        <p:blipFill>
          <a:blip r:embed="rId4"/>
          <a:stretch>
            <a:fillRect/>
          </a:stretch>
        </p:blipFill>
        <p:spPr>
          <a:xfrm>
            <a:off x="7103770" y="3972495"/>
            <a:ext cx="614530" cy="768163"/>
          </a:xfrm>
          <a:prstGeom prst="rect">
            <a:avLst/>
          </a:prstGeom>
        </p:spPr>
      </p:pic>
      <p:pic>
        <p:nvPicPr>
          <p:cNvPr id="156" name="Picture 155">
            <a:extLst>
              <a:ext uri="{FF2B5EF4-FFF2-40B4-BE49-F238E27FC236}">
                <a16:creationId xmlns:a16="http://schemas.microsoft.com/office/drawing/2014/main" id="{80F216FF-D1CD-F741-D437-1AB99970EABE}"/>
              </a:ext>
            </a:extLst>
          </p:cNvPr>
          <p:cNvPicPr>
            <a:picLocks noChangeAspect="1"/>
          </p:cNvPicPr>
          <p:nvPr/>
        </p:nvPicPr>
        <p:blipFill>
          <a:blip r:embed="rId4"/>
          <a:stretch>
            <a:fillRect/>
          </a:stretch>
        </p:blipFill>
        <p:spPr>
          <a:xfrm>
            <a:off x="7750079" y="3972495"/>
            <a:ext cx="614530" cy="768163"/>
          </a:xfrm>
          <a:prstGeom prst="rect">
            <a:avLst/>
          </a:prstGeom>
        </p:spPr>
      </p:pic>
      <p:pic>
        <p:nvPicPr>
          <p:cNvPr id="157" name="Picture 156">
            <a:extLst>
              <a:ext uri="{FF2B5EF4-FFF2-40B4-BE49-F238E27FC236}">
                <a16:creationId xmlns:a16="http://schemas.microsoft.com/office/drawing/2014/main" id="{4D81D29B-E8D6-1AE6-CA31-4841DF133EE1}"/>
              </a:ext>
            </a:extLst>
          </p:cNvPr>
          <p:cNvPicPr>
            <a:picLocks noChangeAspect="1"/>
          </p:cNvPicPr>
          <p:nvPr/>
        </p:nvPicPr>
        <p:blipFill>
          <a:blip r:embed="rId4"/>
          <a:stretch>
            <a:fillRect/>
          </a:stretch>
        </p:blipFill>
        <p:spPr>
          <a:xfrm>
            <a:off x="8396539" y="3978655"/>
            <a:ext cx="614530" cy="768163"/>
          </a:xfrm>
          <a:prstGeom prst="rect">
            <a:avLst/>
          </a:prstGeom>
        </p:spPr>
      </p:pic>
      <p:pic>
        <p:nvPicPr>
          <p:cNvPr id="158" name="Picture 157">
            <a:extLst>
              <a:ext uri="{FF2B5EF4-FFF2-40B4-BE49-F238E27FC236}">
                <a16:creationId xmlns:a16="http://schemas.microsoft.com/office/drawing/2014/main" id="{8E733239-6A6E-A143-66BA-A032AFCA2192}"/>
              </a:ext>
            </a:extLst>
          </p:cNvPr>
          <p:cNvPicPr>
            <a:picLocks noChangeAspect="1"/>
          </p:cNvPicPr>
          <p:nvPr/>
        </p:nvPicPr>
        <p:blipFill>
          <a:blip r:embed="rId4"/>
          <a:stretch>
            <a:fillRect/>
          </a:stretch>
        </p:blipFill>
        <p:spPr>
          <a:xfrm>
            <a:off x="9042848" y="3978655"/>
            <a:ext cx="614530" cy="768163"/>
          </a:xfrm>
          <a:prstGeom prst="rect">
            <a:avLst/>
          </a:prstGeom>
        </p:spPr>
      </p:pic>
      <p:pic>
        <p:nvPicPr>
          <p:cNvPr id="159" name="Picture 158">
            <a:extLst>
              <a:ext uri="{FF2B5EF4-FFF2-40B4-BE49-F238E27FC236}">
                <a16:creationId xmlns:a16="http://schemas.microsoft.com/office/drawing/2014/main" id="{B0043F53-CBF6-620D-18D4-3FAD9BC79013}"/>
              </a:ext>
            </a:extLst>
          </p:cNvPr>
          <p:cNvPicPr>
            <a:picLocks noChangeAspect="1"/>
          </p:cNvPicPr>
          <p:nvPr/>
        </p:nvPicPr>
        <p:blipFill>
          <a:blip r:embed="rId4"/>
          <a:stretch>
            <a:fillRect/>
          </a:stretch>
        </p:blipFill>
        <p:spPr>
          <a:xfrm>
            <a:off x="9687709" y="3978655"/>
            <a:ext cx="614530" cy="768163"/>
          </a:xfrm>
          <a:prstGeom prst="rect">
            <a:avLst/>
          </a:prstGeom>
        </p:spPr>
      </p:pic>
      <p:pic>
        <p:nvPicPr>
          <p:cNvPr id="160" name="Picture 159">
            <a:extLst>
              <a:ext uri="{FF2B5EF4-FFF2-40B4-BE49-F238E27FC236}">
                <a16:creationId xmlns:a16="http://schemas.microsoft.com/office/drawing/2014/main" id="{C67C5CF6-0E92-9E4F-9702-51FDA477C5C4}"/>
              </a:ext>
            </a:extLst>
          </p:cNvPr>
          <p:cNvPicPr>
            <a:picLocks noChangeAspect="1"/>
          </p:cNvPicPr>
          <p:nvPr/>
        </p:nvPicPr>
        <p:blipFill>
          <a:blip r:embed="rId4"/>
          <a:stretch>
            <a:fillRect/>
          </a:stretch>
        </p:blipFill>
        <p:spPr>
          <a:xfrm>
            <a:off x="10334018" y="3978655"/>
            <a:ext cx="614530" cy="768163"/>
          </a:xfrm>
          <a:prstGeom prst="rect">
            <a:avLst/>
          </a:prstGeom>
        </p:spPr>
      </p:pic>
      <p:pic>
        <p:nvPicPr>
          <p:cNvPr id="161" name="Picture 160">
            <a:extLst>
              <a:ext uri="{FF2B5EF4-FFF2-40B4-BE49-F238E27FC236}">
                <a16:creationId xmlns:a16="http://schemas.microsoft.com/office/drawing/2014/main" id="{79131DA7-34F5-EAAC-8CE2-12D74728F0C1}"/>
              </a:ext>
            </a:extLst>
          </p:cNvPr>
          <p:cNvPicPr>
            <a:picLocks noChangeAspect="1"/>
          </p:cNvPicPr>
          <p:nvPr/>
        </p:nvPicPr>
        <p:blipFill>
          <a:blip r:embed="rId4"/>
          <a:stretch>
            <a:fillRect/>
          </a:stretch>
        </p:blipFill>
        <p:spPr>
          <a:xfrm>
            <a:off x="1294792" y="2165917"/>
            <a:ext cx="614530" cy="768163"/>
          </a:xfrm>
          <a:prstGeom prst="rect">
            <a:avLst/>
          </a:prstGeom>
        </p:spPr>
      </p:pic>
      <p:pic>
        <p:nvPicPr>
          <p:cNvPr id="162" name="Picture 161">
            <a:extLst>
              <a:ext uri="{FF2B5EF4-FFF2-40B4-BE49-F238E27FC236}">
                <a16:creationId xmlns:a16="http://schemas.microsoft.com/office/drawing/2014/main" id="{520FEA98-1E31-5018-D541-0EDE85666264}"/>
              </a:ext>
            </a:extLst>
          </p:cNvPr>
          <p:cNvPicPr>
            <a:picLocks noChangeAspect="1"/>
          </p:cNvPicPr>
          <p:nvPr/>
        </p:nvPicPr>
        <p:blipFill>
          <a:blip r:embed="rId4"/>
          <a:stretch>
            <a:fillRect/>
          </a:stretch>
        </p:blipFill>
        <p:spPr>
          <a:xfrm>
            <a:off x="1941101" y="2165917"/>
            <a:ext cx="614530" cy="768163"/>
          </a:xfrm>
          <a:prstGeom prst="rect">
            <a:avLst/>
          </a:prstGeom>
        </p:spPr>
      </p:pic>
      <p:pic>
        <p:nvPicPr>
          <p:cNvPr id="163" name="Picture 162">
            <a:extLst>
              <a:ext uri="{FF2B5EF4-FFF2-40B4-BE49-F238E27FC236}">
                <a16:creationId xmlns:a16="http://schemas.microsoft.com/office/drawing/2014/main" id="{D71A710D-8DEB-EDD1-5F3C-A81A2234077B}"/>
              </a:ext>
            </a:extLst>
          </p:cNvPr>
          <p:cNvPicPr>
            <a:picLocks noChangeAspect="1"/>
          </p:cNvPicPr>
          <p:nvPr/>
        </p:nvPicPr>
        <p:blipFill>
          <a:blip r:embed="rId4"/>
          <a:stretch>
            <a:fillRect/>
          </a:stretch>
        </p:blipFill>
        <p:spPr>
          <a:xfrm>
            <a:off x="2585962" y="2165917"/>
            <a:ext cx="614530" cy="768163"/>
          </a:xfrm>
          <a:prstGeom prst="rect">
            <a:avLst/>
          </a:prstGeom>
        </p:spPr>
      </p:pic>
      <p:pic>
        <p:nvPicPr>
          <p:cNvPr id="164" name="Picture 163">
            <a:extLst>
              <a:ext uri="{FF2B5EF4-FFF2-40B4-BE49-F238E27FC236}">
                <a16:creationId xmlns:a16="http://schemas.microsoft.com/office/drawing/2014/main" id="{C44E0C2C-9F04-BDF1-CC37-F4790C48DF52}"/>
              </a:ext>
            </a:extLst>
          </p:cNvPr>
          <p:cNvPicPr>
            <a:picLocks noChangeAspect="1"/>
          </p:cNvPicPr>
          <p:nvPr/>
        </p:nvPicPr>
        <p:blipFill>
          <a:blip r:embed="rId4"/>
          <a:stretch>
            <a:fillRect/>
          </a:stretch>
        </p:blipFill>
        <p:spPr>
          <a:xfrm>
            <a:off x="3232271" y="2165917"/>
            <a:ext cx="614530" cy="768163"/>
          </a:xfrm>
          <a:prstGeom prst="rect">
            <a:avLst/>
          </a:prstGeom>
        </p:spPr>
      </p:pic>
      <p:pic>
        <p:nvPicPr>
          <p:cNvPr id="165" name="Picture 164">
            <a:extLst>
              <a:ext uri="{FF2B5EF4-FFF2-40B4-BE49-F238E27FC236}">
                <a16:creationId xmlns:a16="http://schemas.microsoft.com/office/drawing/2014/main" id="{48F10520-96C8-F6FA-2785-08A3ADE46839}"/>
              </a:ext>
            </a:extLst>
          </p:cNvPr>
          <p:cNvPicPr>
            <a:picLocks noChangeAspect="1"/>
          </p:cNvPicPr>
          <p:nvPr/>
        </p:nvPicPr>
        <p:blipFill>
          <a:blip r:embed="rId4"/>
          <a:stretch>
            <a:fillRect/>
          </a:stretch>
        </p:blipFill>
        <p:spPr>
          <a:xfrm>
            <a:off x="3878731" y="2172077"/>
            <a:ext cx="614530" cy="768163"/>
          </a:xfrm>
          <a:prstGeom prst="rect">
            <a:avLst/>
          </a:prstGeom>
        </p:spPr>
      </p:pic>
      <p:pic>
        <p:nvPicPr>
          <p:cNvPr id="166" name="Picture 165">
            <a:extLst>
              <a:ext uri="{FF2B5EF4-FFF2-40B4-BE49-F238E27FC236}">
                <a16:creationId xmlns:a16="http://schemas.microsoft.com/office/drawing/2014/main" id="{F6489A45-A21B-31F8-E25D-36332C77837F}"/>
              </a:ext>
            </a:extLst>
          </p:cNvPr>
          <p:cNvPicPr>
            <a:picLocks noChangeAspect="1"/>
          </p:cNvPicPr>
          <p:nvPr/>
        </p:nvPicPr>
        <p:blipFill>
          <a:blip r:embed="rId4"/>
          <a:stretch>
            <a:fillRect/>
          </a:stretch>
        </p:blipFill>
        <p:spPr>
          <a:xfrm>
            <a:off x="4525040" y="2172077"/>
            <a:ext cx="614530" cy="768163"/>
          </a:xfrm>
          <a:prstGeom prst="rect">
            <a:avLst/>
          </a:prstGeom>
        </p:spPr>
      </p:pic>
      <p:pic>
        <p:nvPicPr>
          <p:cNvPr id="167" name="Picture 166">
            <a:extLst>
              <a:ext uri="{FF2B5EF4-FFF2-40B4-BE49-F238E27FC236}">
                <a16:creationId xmlns:a16="http://schemas.microsoft.com/office/drawing/2014/main" id="{2FE6F50F-497A-CD7C-7529-ECD7A63DD54D}"/>
              </a:ext>
            </a:extLst>
          </p:cNvPr>
          <p:cNvPicPr>
            <a:picLocks noChangeAspect="1"/>
          </p:cNvPicPr>
          <p:nvPr/>
        </p:nvPicPr>
        <p:blipFill>
          <a:blip r:embed="rId4"/>
          <a:stretch>
            <a:fillRect/>
          </a:stretch>
        </p:blipFill>
        <p:spPr>
          <a:xfrm>
            <a:off x="5169901" y="2172077"/>
            <a:ext cx="614530" cy="768163"/>
          </a:xfrm>
          <a:prstGeom prst="rect">
            <a:avLst/>
          </a:prstGeom>
        </p:spPr>
      </p:pic>
      <p:pic>
        <p:nvPicPr>
          <p:cNvPr id="168" name="Picture 167">
            <a:extLst>
              <a:ext uri="{FF2B5EF4-FFF2-40B4-BE49-F238E27FC236}">
                <a16:creationId xmlns:a16="http://schemas.microsoft.com/office/drawing/2014/main" id="{47416FB5-43F7-570C-D1D5-69C28E670D8A}"/>
              </a:ext>
            </a:extLst>
          </p:cNvPr>
          <p:cNvPicPr>
            <a:picLocks noChangeAspect="1"/>
          </p:cNvPicPr>
          <p:nvPr/>
        </p:nvPicPr>
        <p:blipFill>
          <a:blip r:embed="rId4"/>
          <a:stretch>
            <a:fillRect/>
          </a:stretch>
        </p:blipFill>
        <p:spPr>
          <a:xfrm>
            <a:off x="5816210" y="2172077"/>
            <a:ext cx="614530" cy="768163"/>
          </a:xfrm>
          <a:prstGeom prst="rect">
            <a:avLst/>
          </a:prstGeom>
        </p:spPr>
      </p:pic>
      <p:pic>
        <p:nvPicPr>
          <p:cNvPr id="169" name="Picture 168">
            <a:extLst>
              <a:ext uri="{FF2B5EF4-FFF2-40B4-BE49-F238E27FC236}">
                <a16:creationId xmlns:a16="http://schemas.microsoft.com/office/drawing/2014/main" id="{FCCEECB4-E6D0-DC38-32E3-CA61594A17B1}"/>
              </a:ext>
            </a:extLst>
          </p:cNvPr>
          <p:cNvPicPr>
            <a:picLocks noChangeAspect="1"/>
          </p:cNvPicPr>
          <p:nvPr/>
        </p:nvPicPr>
        <p:blipFill>
          <a:blip r:embed="rId4"/>
          <a:stretch>
            <a:fillRect/>
          </a:stretch>
        </p:blipFill>
        <p:spPr>
          <a:xfrm>
            <a:off x="6458909" y="2159757"/>
            <a:ext cx="614530" cy="768163"/>
          </a:xfrm>
          <a:prstGeom prst="rect">
            <a:avLst/>
          </a:prstGeom>
        </p:spPr>
      </p:pic>
      <p:pic>
        <p:nvPicPr>
          <p:cNvPr id="170" name="Picture 169">
            <a:extLst>
              <a:ext uri="{FF2B5EF4-FFF2-40B4-BE49-F238E27FC236}">
                <a16:creationId xmlns:a16="http://schemas.microsoft.com/office/drawing/2014/main" id="{8B0CBE4C-A0E4-3810-2B85-B1ED02CD109A}"/>
              </a:ext>
            </a:extLst>
          </p:cNvPr>
          <p:cNvPicPr>
            <a:picLocks noChangeAspect="1"/>
          </p:cNvPicPr>
          <p:nvPr/>
        </p:nvPicPr>
        <p:blipFill>
          <a:blip r:embed="rId4"/>
          <a:stretch>
            <a:fillRect/>
          </a:stretch>
        </p:blipFill>
        <p:spPr>
          <a:xfrm>
            <a:off x="7103770" y="2159757"/>
            <a:ext cx="614530" cy="768163"/>
          </a:xfrm>
          <a:prstGeom prst="rect">
            <a:avLst/>
          </a:prstGeom>
        </p:spPr>
      </p:pic>
      <p:pic>
        <p:nvPicPr>
          <p:cNvPr id="171" name="Picture 170">
            <a:extLst>
              <a:ext uri="{FF2B5EF4-FFF2-40B4-BE49-F238E27FC236}">
                <a16:creationId xmlns:a16="http://schemas.microsoft.com/office/drawing/2014/main" id="{9D492753-6350-AE3D-3EC0-E3970EEE7F4C}"/>
              </a:ext>
            </a:extLst>
          </p:cNvPr>
          <p:cNvPicPr>
            <a:picLocks noChangeAspect="1"/>
          </p:cNvPicPr>
          <p:nvPr/>
        </p:nvPicPr>
        <p:blipFill>
          <a:blip r:embed="rId4"/>
          <a:stretch>
            <a:fillRect/>
          </a:stretch>
        </p:blipFill>
        <p:spPr>
          <a:xfrm>
            <a:off x="7750079" y="2159757"/>
            <a:ext cx="614530" cy="768163"/>
          </a:xfrm>
          <a:prstGeom prst="rect">
            <a:avLst/>
          </a:prstGeom>
        </p:spPr>
      </p:pic>
      <p:pic>
        <p:nvPicPr>
          <p:cNvPr id="172" name="Picture 171">
            <a:extLst>
              <a:ext uri="{FF2B5EF4-FFF2-40B4-BE49-F238E27FC236}">
                <a16:creationId xmlns:a16="http://schemas.microsoft.com/office/drawing/2014/main" id="{DF2F5C82-1FE4-7249-37EA-D676A3F32689}"/>
              </a:ext>
            </a:extLst>
          </p:cNvPr>
          <p:cNvPicPr>
            <a:picLocks noChangeAspect="1"/>
          </p:cNvPicPr>
          <p:nvPr/>
        </p:nvPicPr>
        <p:blipFill>
          <a:blip r:embed="rId4"/>
          <a:stretch>
            <a:fillRect/>
          </a:stretch>
        </p:blipFill>
        <p:spPr>
          <a:xfrm>
            <a:off x="8396539" y="2165917"/>
            <a:ext cx="614530" cy="768163"/>
          </a:xfrm>
          <a:prstGeom prst="rect">
            <a:avLst/>
          </a:prstGeom>
        </p:spPr>
      </p:pic>
      <p:pic>
        <p:nvPicPr>
          <p:cNvPr id="173" name="Picture 172">
            <a:extLst>
              <a:ext uri="{FF2B5EF4-FFF2-40B4-BE49-F238E27FC236}">
                <a16:creationId xmlns:a16="http://schemas.microsoft.com/office/drawing/2014/main" id="{5ABDFC7E-6705-3C76-5658-81A304448B98}"/>
              </a:ext>
            </a:extLst>
          </p:cNvPr>
          <p:cNvPicPr>
            <a:picLocks noChangeAspect="1"/>
          </p:cNvPicPr>
          <p:nvPr/>
        </p:nvPicPr>
        <p:blipFill>
          <a:blip r:embed="rId4"/>
          <a:stretch>
            <a:fillRect/>
          </a:stretch>
        </p:blipFill>
        <p:spPr>
          <a:xfrm>
            <a:off x="9042848" y="2165917"/>
            <a:ext cx="614530" cy="768163"/>
          </a:xfrm>
          <a:prstGeom prst="rect">
            <a:avLst/>
          </a:prstGeom>
        </p:spPr>
      </p:pic>
      <p:pic>
        <p:nvPicPr>
          <p:cNvPr id="174" name="Picture 173">
            <a:extLst>
              <a:ext uri="{FF2B5EF4-FFF2-40B4-BE49-F238E27FC236}">
                <a16:creationId xmlns:a16="http://schemas.microsoft.com/office/drawing/2014/main" id="{641EE3D7-E5BE-188D-E262-FF84AFCF1258}"/>
              </a:ext>
            </a:extLst>
          </p:cNvPr>
          <p:cNvPicPr>
            <a:picLocks noChangeAspect="1"/>
          </p:cNvPicPr>
          <p:nvPr/>
        </p:nvPicPr>
        <p:blipFill>
          <a:blip r:embed="rId4"/>
          <a:stretch>
            <a:fillRect/>
          </a:stretch>
        </p:blipFill>
        <p:spPr>
          <a:xfrm>
            <a:off x="9687709" y="2165917"/>
            <a:ext cx="614530" cy="768163"/>
          </a:xfrm>
          <a:prstGeom prst="rect">
            <a:avLst/>
          </a:prstGeom>
        </p:spPr>
      </p:pic>
      <p:pic>
        <p:nvPicPr>
          <p:cNvPr id="175" name="Picture 174">
            <a:extLst>
              <a:ext uri="{FF2B5EF4-FFF2-40B4-BE49-F238E27FC236}">
                <a16:creationId xmlns:a16="http://schemas.microsoft.com/office/drawing/2014/main" id="{619C8A7E-017A-6E41-0A7C-5535D97F48F4}"/>
              </a:ext>
            </a:extLst>
          </p:cNvPr>
          <p:cNvPicPr>
            <a:picLocks noChangeAspect="1"/>
          </p:cNvPicPr>
          <p:nvPr/>
        </p:nvPicPr>
        <p:blipFill>
          <a:blip r:embed="rId4"/>
          <a:stretch>
            <a:fillRect/>
          </a:stretch>
        </p:blipFill>
        <p:spPr>
          <a:xfrm>
            <a:off x="10334018" y="2165917"/>
            <a:ext cx="614530" cy="768163"/>
          </a:xfrm>
          <a:prstGeom prst="rect">
            <a:avLst/>
          </a:prstGeom>
        </p:spPr>
      </p:pic>
      <p:pic>
        <p:nvPicPr>
          <p:cNvPr id="176" name="Picture 175">
            <a:extLst>
              <a:ext uri="{FF2B5EF4-FFF2-40B4-BE49-F238E27FC236}">
                <a16:creationId xmlns:a16="http://schemas.microsoft.com/office/drawing/2014/main" id="{290970E7-39A4-F270-3D4F-6D97D604EB31}"/>
              </a:ext>
            </a:extLst>
          </p:cNvPr>
          <p:cNvPicPr>
            <a:picLocks noChangeAspect="1"/>
          </p:cNvPicPr>
          <p:nvPr/>
        </p:nvPicPr>
        <p:blipFill>
          <a:blip r:embed="rId4"/>
          <a:stretch>
            <a:fillRect/>
          </a:stretch>
        </p:blipFill>
        <p:spPr>
          <a:xfrm>
            <a:off x="1294792" y="1261232"/>
            <a:ext cx="614530" cy="768163"/>
          </a:xfrm>
          <a:prstGeom prst="rect">
            <a:avLst/>
          </a:prstGeom>
        </p:spPr>
      </p:pic>
      <p:pic>
        <p:nvPicPr>
          <p:cNvPr id="177" name="Picture 176">
            <a:extLst>
              <a:ext uri="{FF2B5EF4-FFF2-40B4-BE49-F238E27FC236}">
                <a16:creationId xmlns:a16="http://schemas.microsoft.com/office/drawing/2014/main" id="{809BA083-008C-F847-38F4-6EBC00A75891}"/>
              </a:ext>
            </a:extLst>
          </p:cNvPr>
          <p:cNvPicPr>
            <a:picLocks noChangeAspect="1"/>
          </p:cNvPicPr>
          <p:nvPr/>
        </p:nvPicPr>
        <p:blipFill>
          <a:blip r:embed="rId4"/>
          <a:stretch>
            <a:fillRect/>
          </a:stretch>
        </p:blipFill>
        <p:spPr>
          <a:xfrm>
            <a:off x="1941101" y="1261232"/>
            <a:ext cx="614530" cy="768163"/>
          </a:xfrm>
          <a:prstGeom prst="rect">
            <a:avLst/>
          </a:prstGeom>
        </p:spPr>
      </p:pic>
      <p:pic>
        <p:nvPicPr>
          <p:cNvPr id="178" name="Picture 177">
            <a:extLst>
              <a:ext uri="{FF2B5EF4-FFF2-40B4-BE49-F238E27FC236}">
                <a16:creationId xmlns:a16="http://schemas.microsoft.com/office/drawing/2014/main" id="{8AAFC9A4-0D5C-4348-3328-246C677402A0}"/>
              </a:ext>
            </a:extLst>
          </p:cNvPr>
          <p:cNvPicPr>
            <a:picLocks noChangeAspect="1"/>
          </p:cNvPicPr>
          <p:nvPr/>
        </p:nvPicPr>
        <p:blipFill>
          <a:blip r:embed="rId4"/>
          <a:stretch>
            <a:fillRect/>
          </a:stretch>
        </p:blipFill>
        <p:spPr>
          <a:xfrm>
            <a:off x="2585962" y="1261232"/>
            <a:ext cx="614530" cy="768163"/>
          </a:xfrm>
          <a:prstGeom prst="rect">
            <a:avLst/>
          </a:prstGeom>
        </p:spPr>
      </p:pic>
      <p:pic>
        <p:nvPicPr>
          <p:cNvPr id="179" name="Picture 178">
            <a:extLst>
              <a:ext uri="{FF2B5EF4-FFF2-40B4-BE49-F238E27FC236}">
                <a16:creationId xmlns:a16="http://schemas.microsoft.com/office/drawing/2014/main" id="{384B65B8-63F6-89D4-E7A8-E7B3EA04E6D2}"/>
              </a:ext>
            </a:extLst>
          </p:cNvPr>
          <p:cNvPicPr>
            <a:picLocks noChangeAspect="1"/>
          </p:cNvPicPr>
          <p:nvPr/>
        </p:nvPicPr>
        <p:blipFill>
          <a:blip r:embed="rId4"/>
          <a:stretch>
            <a:fillRect/>
          </a:stretch>
        </p:blipFill>
        <p:spPr>
          <a:xfrm>
            <a:off x="3232271" y="1261232"/>
            <a:ext cx="614530" cy="768163"/>
          </a:xfrm>
          <a:prstGeom prst="rect">
            <a:avLst/>
          </a:prstGeom>
        </p:spPr>
      </p:pic>
      <p:pic>
        <p:nvPicPr>
          <p:cNvPr id="180" name="Picture 179">
            <a:extLst>
              <a:ext uri="{FF2B5EF4-FFF2-40B4-BE49-F238E27FC236}">
                <a16:creationId xmlns:a16="http://schemas.microsoft.com/office/drawing/2014/main" id="{045ECFD4-1D3A-7E9A-2BDC-8EC937542943}"/>
              </a:ext>
            </a:extLst>
          </p:cNvPr>
          <p:cNvPicPr>
            <a:picLocks noChangeAspect="1"/>
          </p:cNvPicPr>
          <p:nvPr/>
        </p:nvPicPr>
        <p:blipFill>
          <a:blip r:embed="rId4"/>
          <a:stretch>
            <a:fillRect/>
          </a:stretch>
        </p:blipFill>
        <p:spPr>
          <a:xfrm>
            <a:off x="3878731" y="1267392"/>
            <a:ext cx="614530" cy="768163"/>
          </a:xfrm>
          <a:prstGeom prst="rect">
            <a:avLst/>
          </a:prstGeom>
        </p:spPr>
      </p:pic>
      <p:pic>
        <p:nvPicPr>
          <p:cNvPr id="181" name="Picture 180">
            <a:extLst>
              <a:ext uri="{FF2B5EF4-FFF2-40B4-BE49-F238E27FC236}">
                <a16:creationId xmlns:a16="http://schemas.microsoft.com/office/drawing/2014/main" id="{ABE2E50E-DA5F-019E-52B5-CAB972F1A0EA}"/>
              </a:ext>
            </a:extLst>
          </p:cNvPr>
          <p:cNvPicPr>
            <a:picLocks noChangeAspect="1"/>
          </p:cNvPicPr>
          <p:nvPr/>
        </p:nvPicPr>
        <p:blipFill>
          <a:blip r:embed="rId4"/>
          <a:stretch>
            <a:fillRect/>
          </a:stretch>
        </p:blipFill>
        <p:spPr>
          <a:xfrm>
            <a:off x="4525040" y="1267392"/>
            <a:ext cx="614530" cy="768163"/>
          </a:xfrm>
          <a:prstGeom prst="rect">
            <a:avLst/>
          </a:prstGeom>
        </p:spPr>
      </p:pic>
      <p:pic>
        <p:nvPicPr>
          <p:cNvPr id="182" name="Picture 181">
            <a:extLst>
              <a:ext uri="{FF2B5EF4-FFF2-40B4-BE49-F238E27FC236}">
                <a16:creationId xmlns:a16="http://schemas.microsoft.com/office/drawing/2014/main" id="{69BADB4A-60F7-B8DC-6932-D552CDB65C98}"/>
              </a:ext>
            </a:extLst>
          </p:cNvPr>
          <p:cNvPicPr>
            <a:picLocks noChangeAspect="1"/>
          </p:cNvPicPr>
          <p:nvPr/>
        </p:nvPicPr>
        <p:blipFill>
          <a:blip r:embed="rId4"/>
          <a:stretch>
            <a:fillRect/>
          </a:stretch>
        </p:blipFill>
        <p:spPr>
          <a:xfrm>
            <a:off x="5169901" y="1267392"/>
            <a:ext cx="614530" cy="768163"/>
          </a:xfrm>
          <a:prstGeom prst="rect">
            <a:avLst/>
          </a:prstGeom>
        </p:spPr>
      </p:pic>
      <p:pic>
        <p:nvPicPr>
          <p:cNvPr id="183" name="Picture 182">
            <a:extLst>
              <a:ext uri="{FF2B5EF4-FFF2-40B4-BE49-F238E27FC236}">
                <a16:creationId xmlns:a16="http://schemas.microsoft.com/office/drawing/2014/main" id="{55E7E3F2-B1E2-333B-5844-08005129C31F}"/>
              </a:ext>
            </a:extLst>
          </p:cNvPr>
          <p:cNvPicPr>
            <a:picLocks noChangeAspect="1"/>
          </p:cNvPicPr>
          <p:nvPr/>
        </p:nvPicPr>
        <p:blipFill>
          <a:blip r:embed="rId4"/>
          <a:stretch>
            <a:fillRect/>
          </a:stretch>
        </p:blipFill>
        <p:spPr>
          <a:xfrm>
            <a:off x="5816210" y="1267392"/>
            <a:ext cx="614530" cy="768163"/>
          </a:xfrm>
          <a:prstGeom prst="rect">
            <a:avLst/>
          </a:prstGeom>
        </p:spPr>
      </p:pic>
      <p:pic>
        <p:nvPicPr>
          <p:cNvPr id="184" name="Picture 183">
            <a:extLst>
              <a:ext uri="{FF2B5EF4-FFF2-40B4-BE49-F238E27FC236}">
                <a16:creationId xmlns:a16="http://schemas.microsoft.com/office/drawing/2014/main" id="{A28785B6-2CD0-0FC0-5B21-5361806EE71A}"/>
              </a:ext>
            </a:extLst>
          </p:cNvPr>
          <p:cNvPicPr>
            <a:picLocks noChangeAspect="1"/>
          </p:cNvPicPr>
          <p:nvPr/>
        </p:nvPicPr>
        <p:blipFill>
          <a:blip r:embed="rId4"/>
          <a:stretch>
            <a:fillRect/>
          </a:stretch>
        </p:blipFill>
        <p:spPr>
          <a:xfrm>
            <a:off x="6458909" y="1255072"/>
            <a:ext cx="614530" cy="768163"/>
          </a:xfrm>
          <a:prstGeom prst="rect">
            <a:avLst/>
          </a:prstGeom>
        </p:spPr>
      </p:pic>
      <p:pic>
        <p:nvPicPr>
          <p:cNvPr id="185" name="Picture 184">
            <a:extLst>
              <a:ext uri="{FF2B5EF4-FFF2-40B4-BE49-F238E27FC236}">
                <a16:creationId xmlns:a16="http://schemas.microsoft.com/office/drawing/2014/main" id="{033E08A4-5723-3477-E667-D6DB0D762570}"/>
              </a:ext>
            </a:extLst>
          </p:cNvPr>
          <p:cNvPicPr>
            <a:picLocks noChangeAspect="1"/>
          </p:cNvPicPr>
          <p:nvPr/>
        </p:nvPicPr>
        <p:blipFill>
          <a:blip r:embed="rId4"/>
          <a:stretch>
            <a:fillRect/>
          </a:stretch>
        </p:blipFill>
        <p:spPr>
          <a:xfrm>
            <a:off x="7103770" y="1255072"/>
            <a:ext cx="614530" cy="768163"/>
          </a:xfrm>
          <a:prstGeom prst="rect">
            <a:avLst/>
          </a:prstGeom>
        </p:spPr>
      </p:pic>
      <p:pic>
        <p:nvPicPr>
          <p:cNvPr id="186" name="Picture 185">
            <a:extLst>
              <a:ext uri="{FF2B5EF4-FFF2-40B4-BE49-F238E27FC236}">
                <a16:creationId xmlns:a16="http://schemas.microsoft.com/office/drawing/2014/main" id="{5AE6266D-C1E5-A503-FB30-A0C9EBC7E14A}"/>
              </a:ext>
            </a:extLst>
          </p:cNvPr>
          <p:cNvPicPr>
            <a:picLocks noChangeAspect="1"/>
          </p:cNvPicPr>
          <p:nvPr/>
        </p:nvPicPr>
        <p:blipFill>
          <a:blip r:embed="rId4"/>
          <a:stretch>
            <a:fillRect/>
          </a:stretch>
        </p:blipFill>
        <p:spPr>
          <a:xfrm>
            <a:off x="7750079" y="1255072"/>
            <a:ext cx="614530" cy="768163"/>
          </a:xfrm>
          <a:prstGeom prst="rect">
            <a:avLst/>
          </a:prstGeom>
        </p:spPr>
      </p:pic>
      <p:pic>
        <p:nvPicPr>
          <p:cNvPr id="187" name="Picture 186">
            <a:extLst>
              <a:ext uri="{FF2B5EF4-FFF2-40B4-BE49-F238E27FC236}">
                <a16:creationId xmlns:a16="http://schemas.microsoft.com/office/drawing/2014/main" id="{77CA3C87-E857-6399-C33D-097ADDE700B4}"/>
              </a:ext>
            </a:extLst>
          </p:cNvPr>
          <p:cNvPicPr>
            <a:picLocks noChangeAspect="1"/>
          </p:cNvPicPr>
          <p:nvPr/>
        </p:nvPicPr>
        <p:blipFill>
          <a:blip r:embed="rId4"/>
          <a:stretch>
            <a:fillRect/>
          </a:stretch>
        </p:blipFill>
        <p:spPr>
          <a:xfrm>
            <a:off x="8396539" y="1261232"/>
            <a:ext cx="614530" cy="768163"/>
          </a:xfrm>
          <a:prstGeom prst="rect">
            <a:avLst/>
          </a:prstGeom>
        </p:spPr>
      </p:pic>
      <p:pic>
        <p:nvPicPr>
          <p:cNvPr id="188" name="Picture 187">
            <a:extLst>
              <a:ext uri="{FF2B5EF4-FFF2-40B4-BE49-F238E27FC236}">
                <a16:creationId xmlns:a16="http://schemas.microsoft.com/office/drawing/2014/main" id="{5AA0C1B3-2D3B-2082-14CB-5C8E849E75EC}"/>
              </a:ext>
            </a:extLst>
          </p:cNvPr>
          <p:cNvPicPr>
            <a:picLocks noChangeAspect="1"/>
          </p:cNvPicPr>
          <p:nvPr/>
        </p:nvPicPr>
        <p:blipFill>
          <a:blip r:embed="rId4"/>
          <a:stretch>
            <a:fillRect/>
          </a:stretch>
        </p:blipFill>
        <p:spPr>
          <a:xfrm>
            <a:off x="9042848" y="1261232"/>
            <a:ext cx="614530" cy="768163"/>
          </a:xfrm>
          <a:prstGeom prst="rect">
            <a:avLst/>
          </a:prstGeom>
        </p:spPr>
      </p:pic>
      <p:pic>
        <p:nvPicPr>
          <p:cNvPr id="189" name="Picture 188">
            <a:extLst>
              <a:ext uri="{FF2B5EF4-FFF2-40B4-BE49-F238E27FC236}">
                <a16:creationId xmlns:a16="http://schemas.microsoft.com/office/drawing/2014/main" id="{76E006EB-AC2D-BAE9-ABA4-90290A499988}"/>
              </a:ext>
            </a:extLst>
          </p:cNvPr>
          <p:cNvPicPr>
            <a:picLocks noChangeAspect="1"/>
          </p:cNvPicPr>
          <p:nvPr/>
        </p:nvPicPr>
        <p:blipFill>
          <a:blip r:embed="rId4"/>
          <a:stretch>
            <a:fillRect/>
          </a:stretch>
        </p:blipFill>
        <p:spPr>
          <a:xfrm>
            <a:off x="9687709" y="1261232"/>
            <a:ext cx="614530" cy="768163"/>
          </a:xfrm>
          <a:prstGeom prst="rect">
            <a:avLst/>
          </a:prstGeom>
        </p:spPr>
      </p:pic>
      <p:pic>
        <p:nvPicPr>
          <p:cNvPr id="190" name="Picture 189">
            <a:extLst>
              <a:ext uri="{FF2B5EF4-FFF2-40B4-BE49-F238E27FC236}">
                <a16:creationId xmlns:a16="http://schemas.microsoft.com/office/drawing/2014/main" id="{47347849-B9B7-29CA-77D9-FCF41E49F882}"/>
              </a:ext>
            </a:extLst>
          </p:cNvPr>
          <p:cNvPicPr>
            <a:picLocks noChangeAspect="1"/>
          </p:cNvPicPr>
          <p:nvPr/>
        </p:nvPicPr>
        <p:blipFill>
          <a:blip r:embed="rId4"/>
          <a:stretch>
            <a:fillRect/>
          </a:stretch>
        </p:blipFill>
        <p:spPr>
          <a:xfrm>
            <a:off x="10334018" y="1261232"/>
            <a:ext cx="614530" cy="768163"/>
          </a:xfrm>
          <a:prstGeom prst="rect">
            <a:avLst/>
          </a:prstGeom>
        </p:spPr>
      </p:pic>
      <p:pic>
        <p:nvPicPr>
          <p:cNvPr id="191" name="Picture 190">
            <a:extLst>
              <a:ext uri="{FF2B5EF4-FFF2-40B4-BE49-F238E27FC236}">
                <a16:creationId xmlns:a16="http://schemas.microsoft.com/office/drawing/2014/main" id="{A7321E43-08ED-8C5F-65D7-7E6657092221}"/>
              </a:ext>
            </a:extLst>
          </p:cNvPr>
          <p:cNvPicPr>
            <a:picLocks noChangeAspect="1"/>
          </p:cNvPicPr>
          <p:nvPr/>
        </p:nvPicPr>
        <p:blipFill>
          <a:blip r:embed="rId4"/>
          <a:stretch>
            <a:fillRect/>
          </a:stretch>
        </p:blipFill>
        <p:spPr>
          <a:xfrm>
            <a:off x="1941101" y="355975"/>
            <a:ext cx="614530" cy="768163"/>
          </a:xfrm>
          <a:prstGeom prst="rect">
            <a:avLst/>
          </a:prstGeom>
        </p:spPr>
      </p:pic>
      <p:pic>
        <p:nvPicPr>
          <p:cNvPr id="192" name="Picture 191">
            <a:extLst>
              <a:ext uri="{FF2B5EF4-FFF2-40B4-BE49-F238E27FC236}">
                <a16:creationId xmlns:a16="http://schemas.microsoft.com/office/drawing/2014/main" id="{88D8D5A5-1D4C-CFDD-0A70-BF6149DB8646}"/>
              </a:ext>
            </a:extLst>
          </p:cNvPr>
          <p:cNvPicPr>
            <a:picLocks noChangeAspect="1"/>
          </p:cNvPicPr>
          <p:nvPr/>
        </p:nvPicPr>
        <p:blipFill>
          <a:blip r:embed="rId4"/>
          <a:stretch>
            <a:fillRect/>
          </a:stretch>
        </p:blipFill>
        <p:spPr>
          <a:xfrm>
            <a:off x="2585962" y="355975"/>
            <a:ext cx="614530" cy="768163"/>
          </a:xfrm>
          <a:prstGeom prst="rect">
            <a:avLst/>
          </a:prstGeom>
        </p:spPr>
      </p:pic>
      <p:pic>
        <p:nvPicPr>
          <p:cNvPr id="193" name="Picture 192">
            <a:extLst>
              <a:ext uri="{FF2B5EF4-FFF2-40B4-BE49-F238E27FC236}">
                <a16:creationId xmlns:a16="http://schemas.microsoft.com/office/drawing/2014/main" id="{5F538E2D-B7A6-78C2-2C6D-CB3CA3A2CD1E}"/>
              </a:ext>
            </a:extLst>
          </p:cNvPr>
          <p:cNvPicPr>
            <a:picLocks noChangeAspect="1"/>
          </p:cNvPicPr>
          <p:nvPr/>
        </p:nvPicPr>
        <p:blipFill>
          <a:blip r:embed="rId4"/>
          <a:stretch>
            <a:fillRect/>
          </a:stretch>
        </p:blipFill>
        <p:spPr>
          <a:xfrm>
            <a:off x="3232271" y="355975"/>
            <a:ext cx="614530" cy="768163"/>
          </a:xfrm>
          <a:prstGeom prst="rect">
            <a:avLst/>
          </a:prstGeom>
        </p:spPr>
      </p:pic>
      <p:pic>
        <p:nvPicPr>
          <p:cNvPr id="194" name="Picture 193">
            <a:extLst>
              <a:ext uri="{FF2B5EF4-FFF2-40B4-BE49-F238E27FC236}">
                <a16:creationId xmlns:a16="http://schemas.microsoft.com/office/drawing/2014/main" id="{69AB6922-4D65-33D9-38FA-7114F5226371}"/>
              </a:ext>
            </a:extLst>
          </p:cNvPr>
          <p:cNvPicPr>
            <a:picLocks noChangeAspect="1"/>
          </p:cNvPicPr>
          <p:nvPr/>
        </p:nvPicPr>
        <p:blipFill>
          <a:blip r:embed="rId4"/>
          <a:stretch>
            <a:fillRect/>
          </a:stretch>
        </p:blipFill>
        <p:spPr>
          <a:xfrm>
            <a:off x="3878731" y="362135"/>
            <a:ext cx="614530" cy="768163"/>
          </a:xfrm>
          <a:prstGeom prst="rect">
            <a:avLst/>
          </a:prstGeom>
        </p:spPr>
      </p:pic>
      <p:pic>
        <p:nvPicPr>
          <p:cNvPr id="195" name="Picture 194">
            <a:extLst>
              <a:ext uri="{FF2B5EF4-FFF2-40B4-BE49-F238E27FC236}">
                <a16:creationId xmlns:a16="http://schemas.microsoft.com/office/drawing/2014/main" id="{A4AC29BC-D6EB-A7BC-1D43-CD1474C69869}"/>
              </a:ext>
            </a:extLst>
          </p:cNvPr>
          <p:cNvPicPr>
            <a:picLocks noChangeAspect="1"/>
          </p:cNvPicPr>
          <p:nvPr/>
        </p:nvPicPr>
        <p:blipFill>
          <a:blip r:embed="rId4"/>
          <a:stretch>
            <a:fillRect/>
          </a:stretch>
        </p:blipFill>
        <p:spPr>
          <a:xfrm>
            <a:off x="4525040" y="362135"/>
            <a:ext cx="614530" cy="768163"/>
          </a:xfrm>
          <a:prstGeom prst="rect">
            <a:avLst/>
          </a:prstGeom>
        </p:spPr>
      </p:pic>
      <p:pic>
        <p:nvPicPr>
          <p:cNvPr id="196" name="Picture 195">
            <a:extLst>
              <a:ext uri="{FF2B5EF4-FFF2-40B4-BE49-F238E27FC236}">
                <a16:creationId xmlns:a16="http://schemas.microsoft.com/office/drawing/2014/main" id="{A59981FC-E9C5-9169-49D9-F7EC955EBF09}"/>
              </a:ext>
            </a:extLst>
          </p:cNvPr>
          <p:cNvPicPr>
            <a:picLocks noChangeAspect="1"/>
          </p:cNvPicPr>
          <p:nvPr/>
        </p:nvPicPr>
        <p:blipFill>
          <a:blip r:embed="rId4"/>
          <a:stretch>
            <a:fillRect/>
          </a:stretch>
        </p:blipFill>
        <p:spPr>
          <a:xfrm>
            <a:off x="5169901" y="362135"/>
            <a:ext cx="614530" cy="768163"/>
          </a:xfrm>
          <a:prstGeom prst="rect">
            <a:avLst/>
          </a:prstGeom>
        </p:spPr>
      </p:pic>
      <p:pic>
        <p:nvPicPr>
          <p:cNvPr id="197" name="Picture 196">
            <a:extLst>
              <a:ext uri="{FF2B5EF4-FFF2-40B4-BE49-F238E27FC236}">
                <a16:creationId xmlns:a16="http://schemas.microsoft.com/office/drawing/2014/main" id="{F276A7C5-AAD7-D299-7DDB-5A46956D1675}"/>
              </a:ext>
            </a:extLst>
          </p:cNvPr>
          <p:cNvPicPr>
            <a:picLocks noChangeAspect="1"/>
          </p:cNvPicPr>
          <p:nvPr/>
        </p:nvPicPr>
        <p:blipFill>
          <a:blip r:embed="rId4"/>
          <a:stretch>
            <a:fillRect/>
          </a:stretch>
        </p:blipFill>
        <p:spPr>
          <a:xfrm>
            <a:off x="5816210" y="362135"/>
            <a:ext cx="614530" cy="768163"/>
          </a:xfrm>
          <a:prstGeom prst="rect">
            <a:avLst/>
          </a:prstGeom>
        </p:spPr>
      </p:pic>
      <p:pic>
        <p:nvPicPr>
          <p:cNvPr id="198" name="Picture 197">
            <a:extLst>
              <a:ext uri="{FF2B5EF4-FFF2-40B4-BE49-F238E27FC236}">
                <a16:creationId xmlns:a16="http://schemas.microsoft.com/office/drawing/2014/main" id="{85D423C3-53DA-11CB-9A66-4D3F5CF71F71}"/>
              </a:ext>
            </a:extLst>
          </p:cNvPr>
          <p:cNvPicPr>
            <a:picLocks noChangeAspect="1"/>
          </p:cNvPicPr>
          <p:nvPr/>
        </p:nvPicPr>
        <p:blipFill>
          <a:blip r:embed="rId4"/>
          <a:stretch>
            <a:fillRect/>
          </a:stretch>
        </p:blipFill>
        <p:spPr>
          <a:xfrm>
            <a:off x="6458909" y="349815"/>
            <a:ext cx="614530" cy="768163"/>
          </a:xfrm>
          <a:prstGeom prst="rect">
            <a:avLst/>
          </a:prstGeom>
        </p:spPr>
      </p:pic>
      <p:pic>
        <p:nvPicPr>
          <p:cNvPr id="199" name="Picture 198">
            <a:extLst>
              <a:ext uri="{FF2B5EF4-FFF2-40B4-BE49-F238E27FC236}">
                <a16:creationId xmlns:a16="http://schemas.microsoft.com/office/drawing/2014/main" id="{67319530-8C9F-4BE2-D287-F867DC7BA4B6}"/>
              </a:ext>
            </a:extLst>
          </p:cNvPr>
          <p:cNvPicPr>
            <a:picLocks noChangeAspect="1"/>
          </p:cNvPicPr>
          <p:nvPr/>
        </p:nvPicPr>
        <p:blipFill>
          <a:blip r:embed="rId4"/>
          <a:stretch>
            <a:fillRect/>
          </a:stretch>
        </p:blipFill>
        <p:spPr>
          <a:xfrm>
            <a:off x="7103770" y="349815"/>
            <a:ext cx="614530" cy="768163"/>
          </a:xfrm>
          <a:prstGeom prst="rect">
            <a:avLst/>
          </a:prstGeom>
        </p:spPr>
      </p:pic>
      <p:pic>
        <p:nvPicPr>
          <p:cNvPr id="200" name="Picture 199">
            <a:extLst>
              <a:ext uri="{FF2B5EF4-FFF2-40B4-BE49-F238E27FC236}">
                <a16:creationId xmlns:a16="http://schemas.microsoft.com/office/drawing/2014/main" id="{BBCF9371-3952-6E8A-1754-6F5090E1D96B}"/>
              </a:ext>
            </a:extLst>
          </p:cNvPr>
          <p:cNvPicPr>
            <a:picLocks noChangeAspect="1"/>
          </p:cNvPicPr>
          <p:nvPr/>
        </p:nvPicPr>
        <p:blipFill>
          <a:blip r:embed="rId4"/>
          <a:stretch>
            <a:fillRect/>
          </a:stretch>
        </p:blipFill>
        <p:spPr>
          <a:xfrm>
            <a:off x="7750079" y="349815"/>
            <a:ext cx="614530" cy="768163"/>
          </a:xfrm>
          <a:prstGeom prst="rect">
            <a:avLst/>
          </a:prstGeom>
        </p:spPr>
      </p:pic>
      <p:pic>
        <p:nvPicPr>
          <p:cNvPr id="201" name="Picture 200">
            <a:extLst>
              <a:ext uri="{FF2B5EF4-FFF2-40B4-BE49-F238E27FC236}">
                <a16:creationId xmlns:a16="http://schemas.microsoft.com/office/drawing/2014/main" id="{BF9ADE4B-5DC6-6525-91B3-0E3C6571803B}"/>
              </a:ext>
            </a:extLst>
          </p:cNvPr>
          <p:cNvPicPr>
            <a:picLocks noChangeAspect="1"/>
          </p:cNvPicPr>
          <p:nvPr/>
        </p:nvPicPr>
        <p:blipFill>
          <a:blip r:embed="rId4"/>
          <a:stretch>
            <a:fillRect/>
          </a:stretch>
        </p:blipFill>
        <p:spPr>
          <a:xfrm>
            <a:off x="8396539" y="355975"/>
            <a:ext cx="614530" cy="768163"/>
          </a:xfrm>
          <a:prstGeom prst="rect">
            <a:avLst/>
          </a:prstGeom>
        </p:spPr>
      </p:pic>
      <p:pic>
        <p:nvPicPr>
          <p:cNvPr id="202" name="Picture 201">
            <a:extLst>
              <a:ext uri="{FF2B5EF4-FFF2-40B4-BE49-F238E27FC236}">
                <a16:creationId xmlns:a16="http://schemas.microsoft.com/office/drawing/2014/main" id="{8DA784A6-572C-0BD0-904D-BB7EF445B7AB}"/>
              </a:ext>
            </a:extLst>
          </p:cNvPr>
          <p:cNvPicPr>
            <a:picLocks noChangeAspect="1"/>
          </p:cNvPicPr>
          <p:nvPr/>
        </p:nvPicPr>
        <p:blipFill>
          <a:blip r:embed="rId4"/>
          <a:stretch>
            <a:fillRect/>
          </a:stretch>
        </p:blipFill>
        <p:spPr>
          <a:xfrm>
            <a:off x="9042848" y="355975"/>
            <a:ext cx="614530" cy="768163"/>
          </a:xfrm>
          <a:prstGeom prst="rect">
            <a:avLst/>
          </a:prstGeom>
        </p:spPr>
      </p:pic>
      <p:pic>
        <p:nvPicPr>
          <p:cNvPr id="203" name="Picture 202">
            <a:extLst>
              <a:ext uri="{FF2B5EF4-FFF2-40B4-BE49-F238E27FC236}">
                <a16:creationId xmlns:a16="http://schemas.microsoft.com/office/drawing/2014/main" id="{A6757E7B-CCB1-2C7F-FE79-5E66783093C9}"/>
              </a:ext>
            </a:extLst>
          </p:cNvPr>
          <p:cNvPicPr>
            <a:picLocks noChangeAspect="1"/>
          </p:cNvPicPr>
          <p:nvPr/>
        </p:nvPicPr>
        <p:blipFill>
          <a:blip r:embed="rId4"/>
          <a:stretch>
            <a:fillRect/>
          </a:stretch>
        </p:blipFill>
        <p:spPr>
          <a:xfrm>
            <a:off x="9687709" y="355975"/>
            <a:ext cx="614530" cy="768163"/>
          </a:xfrm>
          <a:prstGeom prst="rect">
            <a:avLst/>
          </a:prstGeom>
        </p:spPr>
      </p:pic>
      <p:pic>
        <p:nvPicPr>
          <p:cNvPr id="204" name="Picture 203">
            <a:extLst>
              <a:ext uri="{FF2B5EF4-FFF2-40B4-BE49-F238E27FC236}">
                <a16:creationId xmlns:a16="http://schemas.microsoft.com/office/drawing/2014/main" id="{5E5BB759-D5A8-E324-2BD1-181438DB58FE}"/>
              </a:ext>
            </a:extLst>
          </p:cNvPr>
          <p:cNvPicPr>
            <a:picLocks noChangeAspect="1"/>
          </p:cNvPicPr>
          <p:nvPr/>
        </p:nvPicPr>
        <p:blipFill>
          <a:blip r:embed="rId4"/>
          <a:stretch>
            <a:fillRect/>
          </a:stretch>
        </p:blipFill>
        <p:spPr>
          <a:xfrm>
            <a:off x="10334018" y="355975"/>
            <a:ext cx="614530" cy="768163"/>
          </a:xfrm>
          <a:prstGeom prst="rect">
            <a:avLst/>
          </a:prstGeom>
        </p:spPr>
      </p:pic>
      <p:pic>
        <p:nvPicPr>
          <p:cNvPr id="205" name="Picture 204">
            <a:extLst>
              <a:ext uri="{FF2B5EF4-FFF2-40B4-BE49-F238E27FC236}">
                <a16:creationId xmlns:a16="http://schemas.microsoft.com/office/drawing/2014/main" id="{66FE6176-FE07-FF3C-F9C9-7DB0A04D0231}"/>
              </a:ext>
            </a:extLst>
          </p:cNvPr>
          <p:cNvPicPr>
            <a:picLocks noChangeAspect="1"/>
          </p:cNvPicPr>
          <p:nvPr/>
        </p:nvPicPr>
        <p:blipFill>
          <a:blip r:embed="rId4"/>
          <a:stretch>
            <a:fillRect/>
          </a:stretch>
        </p:blipFill>
        <p:spPr>
          <a:xfrm>
            <a:off x="1294792" y="3072984"/>
            <a:ext cx="614530" cy="768163"/>
          </a:xfrm>
          <a:prstGeom prst="rect">
            <a:avLst/>
          </a:prstGeom>
        </p:spPr>
      </p:pic>
      <p:pic>
        <p:nvPicPr>
          <p:cNvPr id="206" name="Picture 205">
            <a:extLst>
              <a:ext uri="{FF2B5EF4-FFF2-40B4-BE49-F238E27FC236}">
                <a16:creationId xmlns:a16="http://schemas.microsoft.com/office/drawing/2014/main" id="{1314D7CF-363C-2050-1294-187AFE872840}"/>
              </a:ext>
            </a:extLst>
          </p:cNvPr>
          <p:cNvPicPr>
            <a:picLocks noChangeAspect="1"/>
          </p:cNvPicPr>
          <p:nvPr/>
        </p:nvPicPr>
        <p:blipFill>
          <a:blip r:embed="rId4"/>
          <a:stretch>
            <a:fillRect/>
          </a:stretch>
        </p:blipFill>
        <p:spPr>
          <a:xfrm>
            <a:off x="1941101" y="3072984"/>
            <a:ext cx="614530" cy="768163"/>
          </a:xfrm>
          <a:prstGeom prst="rect">
            <a:avLst/>
          </a:prstGeom>
        </p:spPr>
      </p:pic>
      <p:pic>
        <p:nvPicPr>
          <p:cNvPr id="207" name="Picture 206">
            <a:extLst>
              <a:ext uri="{FF2B5EF4-FFF2-40B4-BE49-F238E27FC236}">
                <a16:creationId xmlns:a16="http://schemas.microsoft.com/office/drawing/2014/main" id="{8B41C3A1-BE04-C2AF-3DC9-EF303F80EC5C}"/>
              </a:ext>
            </a:extLst>
          </p:cNvPr>
          <p:cNvPicPr>
            <a:picLocks noChangeAspect="1"/>
          </p:cNvPicPr>
          <p:nvPr/>
        </p:nvPicPr>
        <p:blipFill>
          <a:blip r:embed="rId4"/>
          <a:stretch>
            <a:fillRect/>
          </a:stretch>
        </p:blipFill>
        <p:spPr>
          <a:xfrm>
            <a:off x="2585962" y="3072984"/>
            <a:ext cx="614530" cy="768163"/>
          </a:xfrm>
          <a:prstGeom prst="rect">
            <a:avLst/>
          </a:prstGeom>
        </p:spPr>
      </p:pic>
      <p:pic>
        <p:nvPicPr>
          <p:cNvPr id="208" name="Picture 207">
            <a:extLst>
              <a:ext uri="{FF2B5EF4-FFF2-40B4-BE49-F238E27FC236}">
                <a16:creationId xmlns:a16="http://schemas.microsoft.com/office/drawing/2014/main" id="{24167C46-301A-467C-D076-DD051B4A4A05}"/>
              </a:ext>
            </a:extLst>
          </p:cNvPr>
          <p:cNvPicPr>
            <a:picLocks noChangeAspect="1"/>
          </p:cNvPicPr>
          <p:nvPr/>
        </p:nvPicPr>
        <p:blipFill>
          <a:blip r:embed="rId4"/>
          <a:stretch>
            <a:fillRect/>
          </a:stretch>
        </p:blipFill>
        <p:spPr>
          <a:xfrm>
            <a:off x="3232271" y="3072984"/>
            <a:ext cx="614530" cy="768163"/>
          </a:xfrm>
          <a:prstGeom prst="rect">
            <a:avLst/>
          </a:prstGeom>
        </p:spPr>
      </p:pic>
      <p:pic>
        <p:nvPicPr>
          <p:cNvPr id="209" name="Picture 208">
            <a:extLst>
              <a:ext uri="{FF2B5EF4-FFF2-40B4-BE49-F238E27FC236}">
                <a16:creationId xmlns:a16="http://schemas.microsoft.com/office/drawing/2014/main" id="{82D18634-5A9E-A03A-C7F7-D61F00202AB2}"/>
              </a:ext>
            </a:extLst>
          </p:cNvPr>
          <p:cNvPicPr>
            <a:picLocks noChangeAspect="1"/>
          </p:cNvPicPr>
          <p:nvPr/>
        </p:nvPicPr>
        <p:blipFill>
          <a:blip r:embed="rId4"/>
          <a:stretch>
            <a:fillRect/>
          </a:stretch>
        </p:blipFill>
        <p:spPr>
          <a:xfrm>
            <a:off x="3878731" y="3079144"/>
            <a:ext cx="614530" cy="768163"/>
          </a:xfrm>
          <a:prstGeom prst="rect">
            <a:avLst/>
          </a:prstGeom>
        </p:spPr>
      </p:pic>
      <p:pic>
        <p:nvPicPr>
          <p:cNvPr id="210" name="Picture 209">
            <a:extLst>
              <a:ext uri="{FF2B5EF4-FFF2-40B4-BE49-F238E27FC236}">
                <a16:creationId xmlns:a16="http://schemas.microsoft.com/office/drawing/2014/main" id="{91F03155-EEBF-A512-4AE5-953DF3BDE6A3}"/>
              </a:ext>
            </a:extLst>
          </p:cNvPr>
          <p:cNvPicPr>
            <a:picLocks noChangeAspect="1"/>
          </p:cNvPicPr>
          <p:nvPr/>
        </p:nvPicPr>
        <p:blipFill>
          <a:blip r:embed="rId4"/>
          <a:stretch>
            <a:fillRect/>
          </a:stretch>
        </p:blipFill>
        <p:spPr>
          <a:xfrm>
            <a:off x="4525040" y="3079144"/>
            <a:ext cx="614530" cy="768163"/>
          </a:xfrm>
          <a:prstGeom prst="rect">
            <a:avLst/>
          </a:prstGeom>
        </p:spPr>
      </p:pic>
      <p:pic>
        <p:nvPicPr>
          <p:cNvPr id="211" name="Picture 210">
            <a:extLst>
              <a:ext uri="{FF2B5EF4-FFF2-40B4-BE49-F238E27FC236}">
                <a16:creationId xmlns:a16="http://schemas.microsoft.com/office/drawing/2014/main" id="{C3FD6ED5-D71E-D5E7-B8A1-935FFA28D22E}"/>
              </a:ext>
            </a:extLst>
          </p:cNvPr>
          <p:cNvPicPr>
            <a:picLocks noChangeAspect="1"/>
          </p:cNvPicPr>
          <p:nvPr/>
        </p:nvPicPr>
        <p:blipFill>
          <a:blip r:embed="rId4"/>
          <a:stretch>
            <a:fillRect/>
          </a:stretch>
        </p:blipFill>
        <p:spPr>
          <a:xfrm>
            <a:off x="5169901" y="3079144"/>
            <a:ext cx="614530" cy="768163"/>
          </a:xfrm>
          <a:prstGeom prst="rect">
            <a:avLst/>
          </a:prstGeom>
        </p:spPr>
      </p:pic>
      <p:pic>
        <p:nvPicPr>
          <p:cNvPr id="212" name="Picture 211">
            <a:extLst>
              <a:ext uri="{FF2B5EF4-FFF2-40B4-BE49-F238E27FC236}">
                <a16:creationId xmlns:a16="http://schemas.microsoft.com/office/drawing/2014/main" id="{8D027C5B-D3C5-C4A0-298F-DBB3C3313430}"/>
              </a:ext>
            </a:extLst>
          </p:cNvPr>
          <p:cNvPicPr>
            <a:picLocks noChangeAspect="1"/>
          </p:cNvPicPr>
          <p:nvPr/>
        </p:nvPicPr>
        <p:blipFill>
          <a:blip r:embed="rId4"/>
          <a:stretch>
            <a:fillRect/>
          </a:stretch>
        </p:blipFill>
        <p:spPr>
          <a:xfrm>
            <a:off x="5816210" y="3079144"/>
            <a:ext cx="614530" cy="768163"/>
          </a:xfrm>
          <a:prstGeom prst="rect">
            <a:avLst/>
          </a:prstGeom>
        </p:spPr>
      </p:pic>
      <p:pic>
        <p:nvPicPr>
          <p:cNvPr id="213" name="Picture 212">
            <a:extLst>
              <a:ext uri="{FF2B5EF4-FFF2-40B4-BE49-F238E27FC236}">
                <a16:creationId xmlns:a16="http://schemas.microsoft.com/office/drawing/2014/main" id="{30CA5C0D-8C75-EA6C-EECC-39A743471B90}"/>
              </a:ext>
            </a:extLst>
          </p:cNvPr>
          <p:cNvPicPr>
            <a:picLocks noChangeAspect="1"/>
          </p:cNvPicPr>
          <p:nvPr/>
        </p:nvPicPr>
        <p:blipFill>
          <a:blip r:embed="rId4"/>
          <a:stretch>
            <a:fillRect/>
          </a:stretch>
        </p:blipFill>
        <p:spPr>
          <a:xfrm>
            <a:off x="6458909" y="3066824"/>
            <a:ext cx="614530" cy="768163"/>
          </a:xfrm>
          <a:prstGeom prst="rect">
            <a:avLst/>
          </a:prstGeom>
        </p:spPr>
      </p:pic>
      <p:pic>
        <p:nvPicPr>
          <p:cNvPr id="214" name="Picture 213">
            <a:extLst>
              <a:ext uri="{FF2B5EF4-FFF2-40B4-BE49-F238E27FC236}">
                <a16:creationId xmlns:a16="http://schemas.microsoft.com/office/drawing/2014/main" id="{85E90ADA-74D5-6C45-BA20-A917BAF3CF1C}"/>
              </a:ext>
            </a:extLst>
          </p:cNvPr>
          <p:cNvPicPr>
            <a:picLocks noChangeAspect="1"/>
          </p:cNvPicPr>
          <p:nvPr/>
        </p:nvPicPr>
        <p:blipFill>
          <a:blip r:embed="rId4"/>
          <a:stretch>
            <a:fillRect/>
          </a:stretch>
        </p:blipFill>
        <p:spPr>
          <a:xfrm>
            <a:off x="7103770" y="3066824"/>
            <a:ext cx="614530" cy="768163"/>
          </a:xfrm>
          <a:prstGeom prst="rect">
            <a:avLst/>
          </a:prstGeom>
        </p:spPr>
      </p:pic>
      <p:pic>
        <p:nvPicPr>
          <p:cNvPr id="215" name="Picture 214">
            <a:extLst>
              <a:ext uri="{FF2B5EF4-FFF2-40B4-BE49-F238E27FC236}">
                <a16:creationId xmlns:a16="http://schemas.microsoft.com/office/drawing/2014/main" id="{8DF6DCD9-481C-6F02-EFB5-6540C757D39B}"/>
              </a:ext>
            </a:extLst>
          </p:cNvPr>
          <p:cNvPicPr>
            <a:picLocks noChangeAspect="1"/>
          </p:cNvPicPr>
          <p:nvPr/>
        </p:nvPicPr>
        <p:blipFill>
          <a:blip r:embed="rId4"/>
          <a:stretch>
            <a:fillRect/>
          </a:stretch>
        </p:blipFill>
        <p:spPr>
          <a:xfrm>
            <a:off x="7750079" y="3066824"/>
            <a:ext cx="614530" cy="768163"/>
          </a:xfrm>
          <a:prstGeom prst="rect">
            <a:avLst/>
          </a:prstGeom>
        </p:spPr>
      </p:pic>
      <p:pic>
        <p:nvPicPr>
          <p:cNvPr id="216" name="Picture 215">
            <a:extLst>
              <a:ext uri="{FF2B5EF4-FFF2-40B4-BE49-F238E27FC236}">
                <a16:creationId xmlns:a16="http://schemas.microsoft.com/office/drawing/2014/main" id="{739258DA-EF9D-1A13-A106-028476D0C452}"/>
              </a:ext>
            </a:extLst>
          </p:cNvPr>
          <p:cNvPicPr>
            <a:picLocks noChangeAspect="1"/>
          </p:cNvPicPr>
          <p:nvPr/>
        </p:nvPicPr>
        <p:blipFill>
          <a:blip r:embed="rId4"/>
          <a:stretch>
            <a:fillRect/>
          </a:stretch>
        </p:blipFill>
        <p:spPr>
          <a:xfrm>
            <a:off x="9042848" y="3072984"/>
            <a:ext cx="614530" cy="768163"/>
          </a:xfrm>
          <a:prstGeom prst="rect">
            <a:avLst/>
          </a:prstGeom>
        </p:spPr>
      </p:pic>
      <p:pic>
        <p:nvPicPr>
          <p:cNvPr id="217" name="Picture 216">
            <a:extLst>
              <a:ext uri="{FF2B5EF4-FFF2-40B4-BE49-F238E27FC236}">
                <a16:creationId xmlns:a16="http://schemas.microsoft.com/office/drawing/2014/main" id="{BB01D76A-B2D7-168D-75DE-22F131531457}"/>
              </a:ext>
            </a:extLst>
          </p:cNvPr>
          <p:cNvPicPr>
            <a:picLocks noChangeAspect="1"/>
          </p:cNvPicPr>
          <p:nvPr/>
        </p:nvPicPr>
        <p:blipFill>
          <a:blip r:embed="rId4"/>
          <a:stretch>
            <a:fillRect/>
          </a:stretch>
        </p:blipFill>
        <p:spPr>
          <a:xfrm>
            <a:off x="9687709" y="3072984"/>
            <a:ext cx="614530" cy="768163"/>
          </a:xfrm>
          <a:prstGeom prst="rect">
            <a:avLst/>
          </a:prstGeom>
        </p:spPr>
      </p:pic>
      <p:pic>
        <p:nvPicPr>
          <p:cNvPr id="218" name="Picture 217">
            <a:extLst>
              <a:ext uri="{FF2B5EF4-FFF2-40B4-BE49-F238E27FC236}">
                <a16:creationId xmlns:a16="http://schemas.microsoft.com/office/drawing/2014/main" id="{73716200-0930-A43E-29A1-DB62634D596F}"/>
              </a:ext>
            </a:extLst>
          </p:cNvPr>
          <p:cNvPicPr>
            <a:picLocks noChangeAspect="1"/>
          </p:cNvPicPr>
          <p:nvPr/>
        </p:nvPicPr>
        <p:blipFill>
          <a:blip r:embed="rId4"/>
          <a:stretch>
            <a:fillRect/>
          </a:stretch>
        </p:blipFill>
        <p:spPr>
          <a:xfrm>
            <a:off x="10334018" y="3072984"/>
            <a:ext cx="614530" cy="768163"/>
          </a:xfrm>
          <a:prstGeom prst="rect">
            <a:avLst/>
          </a:prstGeom>
        </p:spPr>
      </p:pic>
      <p:pic>
        <p:nvPicPr>
          <p:cNvPr id="219" name="Picture 218">
            <a:extLst>
              <a:ext uri="{FF2B5EF4-FFF2-40B4-BE49-F238E27FC236}">
                <a16:creationId xmlns:a16="http://schemas.microsoft.com/office/drawing/2014/main" id="{7B4CBEE3-B235-C266-E97D-3F9FA24A710B}"/>
              </a:ext>
            </a:extLst>
          </p:cNvPr>
          <p:cNvPicPr>
            <a:picLocks noChangeAspect="1"/>
          </p:cNvPicPr>
          <p:nvPr/>
        </p:nvPicPr>
        <p:blipFill>
          <a:blip r:embed="rId4"/>
          <a:stretch>
            <a:fillRect/>
          </a:stretch>
        </p:blipFill>
        <p:spPr>
          <a:xfrm>
            <a:off x="2917863" y="5786627"/>
            <a:ext cx="614530" cy="768163"/>
          </a:xfrm>
          <a:prstGeom prst="rect">
            <a:avLst/>
          </a:prstGeom>
        </p:spPr>
      </p:pic>
      <p:pic>
        <p:nvPicPr>
          <p:cNvPr id="220" name="Picture 219">
            <a:extLst>
              <a:ext uri="{FF2B5EF4-FFF2-40B4-BE49-F238E27FC236}">
                <a16:creationId xmlns:a16="http://schemas.microsoft.com/office/drawing/2014/main" id="{DCF00073-9F66-82C5-57BA-B9F7DF21A249}"/>
              </a:ext>
            </a:extLst>
          </p:cNvPr>
          <p:cNvPicPr>
            <a:picLocks noChangeAspect="1"/>
          </p:cNvPicPr>
          <p:nvPr/>
        </p:nvPicPr>
        <p:blipFill>
          <a:blip r:embed="rId4"/>
          <a:stretch>
            <a:fillRect/>
          </a:stretch>
        </p:blipFill>
        <p:spPr>
          <a:xfrm>
            <a:off x="3562724" y="5786627"/>
            <a:ext cx="614530" cy="768163"/>
          </a:xfrm>
          <a:prstGeom prst="rect">
            <a:avLst/>
          </a:prstGeom>
        </p:spPr>
      </p:pic>
      <p:pic>
        <p:nvPicPr>
          <p:cNvPr id="221" name="Picture 220">
            <a:extLst>
              <a:ext uri="{FF2B5EF4-FFF2-40B4-BE49-F238E27FC236}">
                <a16:creationId xmlns:a16="http://schemas.microsoft.com/office/drawing/2014/main" id="{AB734AFD-F9AD-FD12-8876-2B8D950DB6AC}"/>
              </a:ext>
            </a:extLst>
          </p:cNvPr>
          <p:cNvPicPr>
            <a:picLocks noChangeAspect="1"/>
          </p:cNvPicPr>
          <p:nvPr/>
        </p:nvPicPr>
        <p:blipFill>
          <a:blip r:embed="rId4"/>
          <a:stretch>
            <a:fillRect/>
          </a:stretch>
        </p:blipFill>
        <p:spPr>
          <a:xfrm>
            <a:off x="4209033" y="5786627"/>
            <a:ext cx="614530" cy="768163"/>
          </a:xfrm>
          <a:prstGeom prst="rect">
            <a:avLst/>
          </a:prstGeom>
        </p:spPr>
      </p:pic>
      <p:pic>
        <p:nvPicPr>
          <p:cNvPr id="222" name="Picture 221">
            <a:extLst>
              <a:ext uri="{FF2B5EF4-FFF2-40B4-BE49-F238E27FC236}">
                <a16:creationId xmlns:a16="http://schemas.microsoft.com/office/drawing/2014/main" id="{4EF34EB8-4CF1-370D-87F4-3BF4B087A91A}"/>
              </a:ext>
            </a:extLst>
          </p:cNvPr>
          <p:cNvPicPr>
            <a:picLocks noChangeAspect="1"/>
          </p:cNvPicPr>
          <p:nvPr/>
        </p:nvPicPr>
        <p:blipFill>
          <a:blip r:embed="rId4"/>
          <a:stretch>
            <a:fillRect/>
          </a:stretch>
        </p:blipFill>
        <p:spPr>
          <a:xfrm>
            <a:off x="4851732" y="5774307"/>
            <a:ext cx="614530" cy="768163"/>
          </a:xfrm>
          <a:prstGeom prst="rect">
            <a:avLst/>
          </a:prstGeom>
        </p:spPr>
      </p:pic>
      <p:pic>
        <p:nvPicPr>
          <p:cNvPr id="223" name="Picture 222">
            <a:extLst>
              <a:ext uri="{FF2B5EF4-FFF2-40B4-BE49-F238E27FC236}">
                <a16:creationId xmlns:a16="http://schemas.microsoft.com/office/drawing/2014/main" id="{A86D0B84-90C5-51E6-508B-52FD58A211BA}"/>
              </a:ext>
            </a:extLst>
          </p:cNvPr>
          <p:cNvPicPr>
            <a:picLocks noChangeAspect="1"/>
          </p:cNvPicPr>
          <p:nvPr/>
        </p:nvPicPr>
        <p:blipFill>
          <a:blip r:embed="rId4"/>
          <a:stretch>
            <a:fillRect/>
          </a:stretch>
        </p:blipFill>
        <p:spPr>
          <a:xfrm>
            <a:off x="5496593" y="5774307"/>
            <a:ext cx="614530" cy="768163"/>
          </a:xfrm>
          <a:prstGeom prst="rect">
            <a:avLst/>
          </a:prstGeom>
        </p:spPr>
      </p:pic>
      <p:pic>
        <p:nvPicPr>
          <p:cNvPr id="224" name="Picture 223">
            <a:extLst>
              <a:ext uri="{FF2B5EF4-FFF2-40B4-BE49-F238E27FC236}">
                <a16:creationId xmlns:a16="http://schemas.microsoft.com/office/drawing/2014/main" id="{3669695D-9977-06AE-0851-C9543C3927A4}"/>
              </a:ext>
            </a:extLst>
          </p:cNvPr>
          <p:cNvPicPr>
            <a:picLocks noChangeAspect="1"/>
          </p:cNvPicPr>
          <p:nvPr/>
        </p:nvPicPr>
        <p:blipFill>
          <a:blip r:embed="rId4"/>
          <a:stretch>
            <a:fillRect/>
          </a:stretch>
        </p:blipFill>
        <p:spPr>
          <a:xfrm>
            <a:off x="6142902" y="5774307"/>
            <a:ext cx="614530" cy="768163"/>
          </a:xfrm>
          <a:prstGeom prst="rect">
            <a:avLst/>
          </a:prstGeom>
        </p:spPr>
      </p:pic>
      <p:pic>
        <p:nvPicPr>
          <p:cNvPr id="225" name="Picture 224">
            <a:extLst>
              <a:ext uri="{FF2B5EF4-FFF2-40B4-BE49-F238E27FC236}">
                <a16:creationId xmlns:a16="http://schemas.microsoft.com/office/drawing/2014/main" id="{448D1811-1AA7-4D68-DA2D-90A65730D606}"/>
              </a:ext>
            </a:extLst>
          </p:cNvPr>
          <p:cNvPicPr>
            <a:picLocks noChangeAspect="1"/>
          </p:cNvPicPr>
          <p:nvPr/>
        </p:nvPicPr>
        <p:blipFill>
          <a:blip r:embed="rId4"/>
          <a:stretch>
            <a:fillRect/>
          </a:stretch>
        </p:blipFill>
        <p:spPr>
          <a:xfrm>
            <a:off x="6789362" y="5780467"/>
            <a:ext cx="614530" cy="768163"/>
          </a:xfrm>
          <a:prstGeom prst="rect">
            <a:avLst/>
          </a:prstGeom>
        </p:spPr>
      </p:pic>
      <p:pic>
        <p:nvPicPr>
          <p:cNvPr id="226" name="Picture 225">
            <a:extLst>
              <a:ext uri="{FF2B5EF4-FFF2-40B4-BE49-F238E27FC236}">
                <a16:creationId xmlns:a16="http://schemas.microsoft.com/office/drawing/2014/main" id="{70740877-E26B-BB0F-2595-24BF89D050D9}"/>
              </a:ext>
            </a:extLst>
          </p:cNvPr>
          <p:cNvPicPr>
            <a:picLocks noChangeAspect="1"/>
          </p:cNvPicPr>
          <p:nvPr/>
        </p:nvPicPr>
        <p:blipFill>
          <a:blip r:embed="rId4"/>
          <a:stretch>
            <a:fillRect/>
          </a:stretch>
        </p:blipFill>
        <p:spPr>
          <a:xfrm>
            <a:off x="7435671" y="5780467"/>
            <a:ext cx="614530" cy="768163"/>
          </a:xfrm>
          <a:prstGeom prst="rect">
            <a:avLst/>
          </a:prstGeom>
        </p:spPr>
      </p:pic>
      <p:pic>
        <p:nvPicPr>
          <p:cNvPr id="227" name="Picture 226">
            <a:extLst>
              <a:ext uri="{FF2B5EF4-FFF2-40B4-BE49-F238E27FC236}">
                <a16:creationId xmlns:a16="http://schemas.microsoft.com/office/drawing/2014/main" id="{0BED37ED-D54C-D893-261B-D165A1272817}"/>
              </a:ext>
            </a:extLst>
          </p:cNvPr>
          <p:cNvPicPr>
            <a:picLocks noChangeAspect="1"/>
          </p:cNvPicPr>
          <p:nvPr/>
        </p:nvPicPr>
        <p:blipFill>
          <a:blip r:embed="rId4"/>
          <a:stretch>
            <a:fillRect/>
          </a:stretch>
        </p:blipFill>
        <p:spPr>
          <a:xfrm>
            <a:off x="8080532" y="5780467"/>
            <a:ext cx="614530" cy="768163"/>
          </a:xfrm>
          <a:prstGeom prst="rect">
            <a:avLst/>
          </a:prstGeom>
        </p:spPr>
      </p:pic>
      <p:pic>
        <p:nvPicPr>
          <p:cNvPr id="228" name="Picture 227">
            <a:extLst>
              <a:ext uri="{FF2B5EF4-FFF2-40B4-BE49-F238E27FC236}">
                <a16:creationId xmlns:a16="http://schemas.microsoft.com/office/drawing/2014/main" id="{7689F705-2C23-B4A9-4816-32A0125AF1E0}"/>
              </a:ext>
            </a:extLst>
          </p:cNvPr>
          <p:cNvPicPr>
            <a:picLocks noChangeAspect="1"/>
          </p:cNvPicPr>
          <p:nvPr/>
        </p:nvPicPr>
        <p:blipFill>
          <a:blip r:embed="rId4"/>
          <a:stretch>
            <a:fillRect/>
          </a:stretch>
        </p:blipFill>
        <p:spPr>
          <a:xfrm>
            <a:off x="8726841" y="5780467"/>
            <a:ext cx="614530" cy="768163"/>
          </a:xfrm>
          <a:prstGeom prst="rect">
            <a:avLst/>
          </a:prstGeom>
        </p:spPr>
      </p:pic>
      <p:sp>
        <p:nvSpPr>
          <p:cNvPr id="229" name="Arrow: Up 228">
            <a:extLst>
              <a:ext uri="{FF2B5EF4-FFF2-40B4-BE49-F238E27FC236}">
                <a16:creationId xmlns:a16="http://schemas.microsoft.com/office/drawing/2014/main" id="{8FC907EA-0D7A-CEB5-27F0-864E826A96F5}"/>
              </a:ext>
            </a:extLst>
          </p:cNvPr>
          <p:cNvSpPr/>
          <p:nvPr/>
        </p:nvSpPr>
        <p:spPr>
          <a:xfrm rot="10800000">
            <a:off x="1386822" y="70108"/>
            <a:ext cx="202653" cy="24798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0" name="Arrow: Up 229">
            <a:extLst>
              <a:ext uri="{FF2B5EF4-FFF2-40B4-BE49-F238E27FC236}">
                <a16:creationId xmlns:a16="http://schemas.microsoft.com/office/drawing/2014/main" id="{DA1DE1A8-1578-767C-9A7E-F2D0E8A5C62A}"/>
              </a:ext>
            </a:extLst>
          </p:cNvPr>
          <p:cNvSpPr/>
          <p:nvPr/>
        </p:nvSpPr>
        <p:spPr>
          <a:xfrm rot="10800000">
            <a:off x="8495290" y="2802412"/>
            <a:ext cx="202653" cy="247983"/>
          </a:xfrm>
          <a:prstGeom prst="upArrow">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380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3C233-82EB-EAD0-169D-544A1D1DF419}"/>
              </a:ext>
            </a:extLst>
          </p:cNvPr>
          <p:cNvSpPr>
            <a:spLocks noGrp="1"/>
          </p:cNvSpPr>
          <p:nvPr>
            <p:ph type="title"/>
          </p:nvPr>
        </p:nvSpPr>
        <p:spPr/>
        <p:txBody>
          <a:bodyPr/>
          <a:lstStyle/>
          <a:p>
            <a:r>
              <a:rPr lang="fr-FR" dirty="0"/>
              <a:t>Un patient menteur ?</a:t>
            </a:r>
          </a:p>
        </p:txBody>
      </p:sp>
      <p:sp>
        <p:nvSpPr>
          <p:cNvPr id="3" name="Content Placeholder 2">
            <a:extLst>
              <a:ext uri="{FF2B5EF4-FFF2-40B4-BE49-F238E27FC236}">
                <a16:creationId xmlns:a16="http://schemas.microsoft.com/office/drawing/2014/main" id="{0408EBB3-93EB-3F29-3378-32E18C28E171}"/>
              </a:ext>
            </a:extLst>
          </p:cNvPr>
          <p:cNvSpPr>
            <a:spLocks noGrp="1"/>
          </p:cNvSpPr>
          <p:nvPr>
            <p:ph idx="1"/>
          </p:nvPr>
        </p:nvSpPr>
        <p:spPr/>
        <p:txBody>
          <a:bodyPr>
            <a:normAutofit/>
          </a:bodyPr>
          <a:lstStyle/>
          <a:p>
            <a:r>
              <a:rPr lang="fr-FR" sz="3200" noProof="0" dirty="0"/>
              <a:t>Son adresse ? Un garage</a:t>
            </a:r>
          </a:p>
          <a:p>
            <a:r>
              <a:rPr lang="fr-FR" sz="3200" dirty="0"/>
              <a:t>Plaint : problèmes de contrôle moteur</a:t>
            </a:r>
          </a:p>
          <a:p>
            <a:r>
              <a:rPr lang="fr-FR" sz="3200" noProof="0" dirty="0"/>
              <a:t>Conclusion : à la recherche de repas gratuits</a:t>
            </a:r>
          </a:p>
          <a:p>
            <a:r>
              <a:rPr lang="fr-FR" sz="3200" dirty="0"/>
              <a:t>Résultats :</a:t>
            </a:r>
          </a:p>
          <a:p>
            <a:pPr lvl="1"/>
            <a:r>
              <a:rPr lang="fr-FR" sz="2800" dirty="0"/>
              <a:t>Tentative d’expulsion de l’hôpital</a:t>
            </a:r>
          </a:p>
          <a:p>
            <a:pPr lvl="1"/>
            <a:r>
              <a:rPr lang="fr-FR" sz="2800" dirty="0"/>
              <a:t>4</a:t>
            </a:r>
            <a:r>
              <a:rPr lang="fr-FR" sz="2800" noProof="0" dirty="0"/>
              <a:t> semaines plus tard : </a:t>
            </a:r>
            <a:r>
              <a:rPr lang="fr-FR" sz="2800" dirty="0"/>
              <a:t>mort</a:t>
            </a:r>
            <a:endParaRPr lang="fr-FR" sz="2800" noProof="0" dirty="0"/>
          </a:p>
        </p:txBody>
      </p:sp>
    </p:spTree>
    <p:extLst>
      <p:ext uri="{BB962C8B-B14F-4D97-AF65-F5344CB8AC3E}">
        <p14:creationId xmlns:p14="http://schemas.microsoft.com/office/powerpoint/2010/main" val="248520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1307A9-1255-2938-D3AA-0C8F56C2BD30}"/>
              </a:ext>
            </a:extLst>
          </p:cNvPr>
          <p:cNvSpPr>
            <a:spLocks noGrp="1"/>
          </p:cNvSpPr>
          <p:nvPr>
            <p:ph type="title"/>
          </p:nvPr>
        </p:nvSpPr>
        <p:spPr/>
        <p:txBody>
          <a:bodyPr/>
          <a:lstStyle/>
          <a:p>
            <a:r>
              <a:rPr lang="fr-FR" dirty="0"/>
              <a:t>Bref…</a:t>
            </a:r>
          </a:p>
        </p:txBody>
      </p:sp>
      <p:sp>
        <p:nvSpPr>
          <p:cNvPr id="4" name="Content Placeholder 3">
            <a:extLst>
              <a:ext uri="{FF2B5EF4-FFF2-40B4-BE49-F238E27FC236}">
                <a16:creationId xmlns:a16="http://schemas.microsoft.com/office/drawing/2014/main" id="{7A14EEE2-7072-E19F-E781-20AF565B0FA9}"/>
              </a:ext>
            </a:extLst>
          </p:cNvPr>
          <p:cNvSpPr>
            <a:spLocks noGrp="1"/>
          </p:cNvSpPr>
          <p:nvPr>
            <p:ph idx="1"/>
          </p:nvPr>
        </p:nvSpPr>
        <p:spPr/>
        <p:txBody>
          <a:bodyPr/>
          <a:lstStyle/>
          <a:p>
            <a:r>
              <a:rPr lang="fr-FR" dirty="0"/>
              <a:t>Bien que le Système 1 puisse faire de nombreuses erreurs, le Système 2 peut aussi le faire</a:t>
            </a:r>
          </a:p>
          <a:p>
            <a:pPr lvl="1"/>
            <a:r>
              <a:rPr lang="fr-FR" dirty="0"/>
              <a:t>intervention du Système 2 </a:t>
            </a:r>
            <a:r>
              <a:rPr lang="fr-FR" dirty="0">
                <a:cs typeface="Times New Roman" panose="02020603050405020304" pitchFamily="18" charset="0"/>
              </a:rPr>
              <a:t>≠ la bonne solution à tous les problèmes</a:t>
            </a:r>
          </a:p>
          <a:p>
            <a:endParaRPr lang="fr-FR" dirty="0">
              <a:cs typeface="Times New Roman" panose="02020603050405020304" pitchFamily="18" charset="0"/>
            </a:endParaRPr>
          </a:p>
          <a:p>
            <a:r>
              <a:rPr lang="fr-FR" dirty="0"/>
              <a:t>Le système 1 nous donne une réponse rapide</a:t>
            </a:r>
          </a:p>
          <a:p>
            <a:pPr lvl="1"/>
            <a:r>
              <a:rPr lang="fr-FR" dirty="0"/>
              <a:t>souvent correcte</a:t>
            </a:r>
          </a:p>
          <a:p>
            <a:pPr lvl="1"/>
            <a:r>
              <a:rPr lang="fr-FR" dirty="0"/>
              <a:t>beaucoup moins laborieuse</a:t>
            </a:r>
          </a:p>
        </p:txBody>
      </p:sp>
    </p:spTree>
    <p:extLst>
      <p:ext uri="{BB962C8B-B14F-4D97-AF65-F5344CB8AC3E}">
        <p14:creationId xmlns:p14="http://schemas.microsoft.com/office/powerpoint/2010/main" val="177663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D1C06-51FF-F51A-D4E8-97FD6AB905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0C23C0-914F-15E6-0389-F27A56DD6A67}"/>
              </a:ext>
            </a:extLst>
          </p:cNvPr>
          <p:cNvSpPr>
            <a:spLocks noGrp="1"/>
          </p:cNvSpPr>
          <p:nvPr>
            <p:ph type="title"/>
          </p:nvPr>
        </p:nvSpPr>
        <p:spPr/>
        <p:txBody>
          <a:bodyPr/>
          <a:lstStyle/>
          <a:p>
            <a:r>
              <a:rPr lang="fr-FR" dirty="0" err="1"/>
              <a:t>Kahan</a:t>
            </a:r>
            <a:r>
              <a:rPr lang="fr-FR" dirty="0"/>
              <a:t> et al. (2017)</a:t>
            </a:r>
          </a:p>
        </p:txBody>
      </p:sp>
      <p:graphicFrame>
        <p:nvGraphicFramePr>
          <p:cNvPr id="12" name="Table 11">
            <a:extLst>
              <a:ext uri="{FF2B5EF4-FFF2-40B4-BE49-F238E27FC236}">
                <a16:creationId xmlns:a16="http://schemas.microsoft.com/office/drawing/2014/main" id="{11305211-CEC9-7316-A1A4-752B4B3EFFA9}"/>
              </a:ext>
            </a:extLst>
          </p:cNvPr>
          <p:cNvGraphicFramePr>
            <a:graphicFrameLocks noGrp="1"/>
          </p:cNvGraphicFramePr>
          <p:nvPr>
            <p:extLst>
              <p:ext uri="{D42A27DB-BD31-4B8C-83A1-F6EECF244321}">
                <p14:modId xmlns:p14="http://schemas.microsoft.com/office/powerpoint/2010/main" val="1630211084"/>
              </p:ext>
            </p:extLst>
          </p:nvPr>
        </p:nvGraphicFramePr>
        <p:xfrm>
          <a:off x="1973241" y="1855152"/>
          <a:ext cx="3728720" cy="3931920"/>
        </p:xfrm>
        <a:graphic>
          <a:graphicData uri="http://schemas.openxmlformats.org/drawingml/2006/table">
            <a:tbl>
              <a:tblPr firstRow="1" bandRow="1">
                <a:tableStyleId>{5C22544A-7EE6-4342-B048-85BDC9FD1C3A}</a:tableStyleId>
              </a:tblPr>
              <a:tblGrid>
                <a:gridCol w="1864360">
                  <a:extLst>
                    <a:ext uri="{9D8B030D-6E8A-4147-A177-3AD203B41FA5}">
                      <a16:colId xmlns:a16="http://schemas.microsoft.com/office/drawing/2014/main" val="3615675745"/>
                    </a:ext>
                  </a:extLst>
                </a:gridCol>
                <a:gridCol w="1864360">
                  <a:extLst>
                    <a:ext uri="{9D8B030D-6E8A-4147-A177-3AD203B41FA5}">
                      <a16:colId xmlns:a16="http://schemas.microsoft.com/office/drawing/2014/main" val="1717463109"/>
                    </a:ext>
                  </a:extLst>
                </a:gridCol>
              </a:tblGrid>
              <a:tr h="370840">
                <a:tc>
                  <a:txBody>
                    <a:bodyPr/>
                    <a:lstStyle/>
                    <a:p>
                      <a:pPr algn="ctr"/>
                      <a:r>
                        <a:rPr lang="fr-FR" sz="3200" b="0" noProof="0" dirty="0">
                          <a:solidFill>
                            <a:schemeClr val="tx1"/>
                          </a:solidFill>
                        </a:rPr>
                        <a:t>Éruption cutanée améliorée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b="0" noProof="0" dirty="0">
                          <a:solidFill>
                            <a:schemeClr val="tx1"/>
                          </a:solidFill>
                        </a:rPr>
                        <a:t>Éruption cutanée aggravée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542134"/>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223</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75</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636361"/>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107</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21</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7004867"/>
                  </a:ext>
                </a:extLst>
              </a:tr>
            </a:tbl>
          </a:graphicData>
        </a:graphic>
      </p:graphicFrame>
      <p:pic>
        <p:nvPicPr>
          <p:cNvPr id="17" name="Picture 16">
            <a:extLst>
              <a:ext uri="{FF2B5EF4-FFF2-40B4-BE49-F238E27FC236}">
                <a16:creationId xmlns:a16="http://schemas.microsoft.com/office/drawing/2014/main" id="{B2C5E793-7016-297C-1BA8-9BC38C3A34A5}"/>
              </a:ext>
            </a:extLst>
          </p:cNvPr>
          <p:cNvPicPr>
            <a:picLocks noChangeAspect="1"/>
          </p:cNvPicPr>
          <p:nvPr/>
        </p:nvPicPr>
        <p:blipFill>
          <a:blip r:embed="rId3"/>
          <a:stretch>
            <a:fillRect/>
          </a:stretch>
        </p:blipFill>
        <p:spPr>
          <a:xfrm>
            <a:off x="356885" y="3534147"/>
            <a:ext cx="1361704" cy="916829"/>
          </a:xfrm>
          <a:prstGeom prst="rect">
            <a:avLst/>
          </a:prstGeom>
        </p:spPr>
      </p:pic>
      <p:pic>
        <p:nvPicPr>
          <p:cNvPr id="20" name="Picture 19">
            <a:extLst>
              <a:ext uri="{FF2B5EF4-FFF2-40B4-BE49-F238E27FC236}">
                <a16:creationId xmlns:a16="http://schemas.microsoft.com/office/drawing/2014/main" id="{EEBB49E3-4762-0BEB-B906-9D665E33A165}"/>
              </a:ext>
            </a:extLst>
          </p:cNvPr>
          <p:cNvPicPr>
            <a:picLocks noChangeAspect="1"/>
          </p:cNvPicPr>
          <p:nvPr/>
        </p:nvPicPr>
        <p:blipFill>
          <a:blip r:embed="rId3"/>
          <a:stretch>
            <a:fillRect/>
          </a:stretch>
        </p:blipFill>
        <p:spPr>
          <a:xfrm>
            <a:off x="356885" y="4740532"/>
            <a:ext cx="1361704" cy="916829"/>
          </a:xfrm>
          <a:prstGeom prst="rect">
            <a:avLst/>
          </a:prstGeom>
        </p:spPr>
      </p:pic>
      <p:pic>
        <p:nvPicPr>
          <p:cNvPr id="25" name="Picture 24">
            <a:extLst>
              <a:ext uri="{FF2B5EF4-FFF2-40B4-BE49-F238E27FC236}">
                <a16:creationId xmlns:a16="http://schemas.microsoft.com/office/drawing/2014/main" id="{A7C1FDE8-2141-E9A6-948F-9B77D04AD0E8}"/>
              </a:ext>
            </a:extLst>
          </p:cNvPr>
          <p:cNvPicPr>
            <a:picLocks noChangeAspect="1"/>
          </p:cNvPicPr>
          <p:nvPr/>
        </p:nvPicPr>
        <p:blipFill>
          <a:blip r:embed="rId4"/>
          <a:stretch>
            <a:fillRect/>
          </a:stretch>
        </p:blipFill>
        <p:spPr>
          <a:xfrm>
            <a:off x="315247" y="4579747"/>
            <a:ext cx="1570673" cy="1077614"/>
          </a:xfrm>
          <a:prstGeom prst="rect">
            <a:avLst/>
          </a:prstGeom>
        </p:spPr>
      </p:pic>
      <p:graphicFrame>
        <p:nvGraphicFramePr>
          <p:cNvPr id="26" name="Table 25">
            <a:extLst>
              <a:ext uri="{FF2B5EF4-FFF2-40B4-BE49-F238E27FC236}">
                <a16:creationId xmlns:a16="http://schemas.microsoft.com/office/drawing/2014/main" id="{13411226-0389-67AA-7FD6-FC3F02D561FC}"/>
              </a:ext>
            </a:extLst>
          </p:cNvPr>
          <p:cNvGraphicFramePr>
            <a:graphicFrameLocks noGrp="1"/>
          </p:cNvGraphicFramePr>
          <p:nvPr>
            <p:extLst>
              <p:ext uri="{D42A27DB-BD31-4B8C-83A1-F6EECF244321}">
                <p14:modId xmlns:p14="http://schemas.microsoft.com/office/powerpoint/2010/main" val="999472265"/>
              </p:ext>
            </p:extLst>
          </p:nvPr>
        </p:nvGraphicFramePr>
        <p:xfrm>
          <a:off x="8101330" y="1855152"/>
          <a:ext cx="3728720" cy="3931920"/>
        </p:xfrm>
        <a:graphic>
          <a:graphicData uri="http://schemas.openxmlformats.org/drawingml/2006/table">
            <a:tbl>
              <a:tblPr firstRow="1" bandRow="1">
                <a:tableStyleId>{5C22544A-7EE6-4342-B048-85BDC9FD1C3A}</a:tableStyleId>
              </a:tblPr>
              <a:tblGrid>
                <a:gridCol w="1864360">
                  <a:extLst>
                    <a:ext uri="{9D8B030D-6E8A-4147-A177-3AD203B41FA5}">
                      <a16:colId xmlns:a16="http://schemas.microsoft.com/office/drawing/2014/main" val="3615675745"/>
                    </a:ext>
                  </a:extLst>
                </a:gridCol>
                <a:gridCol w="1864360">
                  <a:extLst>
                    <a:ext uri="{9D8B030D-6E8A-4147-A177-3AD203B41FA5}">
                      <a16:colId xmlns:a16="http://schemas.microsoft.com/office/drawing/2014/main" val="1717463109"/>
                    </a:ext>
                  </a:extLst>
                </a:gridCol>
              </a:tblGrid>
              <a:tr h="370840">
                <a:tc>
                  <a:txBody>
                    <a:bodyPr/>
                    <a:lstStyle/>
                    <a:p>
                      <a:pPr algn="ctr"/>
                      <a:r>
                        <a:rPr lang="fr-FR" sz="3200" b="0" noProof="0" dirty="0">
                          <a:solidFill>
                            <a:schemeClr val="tx1"/>
                          </a:solidFill>
                        </a:rPr>
                        <a:t>Éruption cutanée aggravée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b="0" noProof="0" dirty="0">
                          <a:solidFill>
                            <a:schemeClr val="tx1"/>
                          </a:solidFill>
                        </a:rPr>
                        <a:t>Éruption cutanée améliorée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542134"/>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223</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75</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636361"/>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107</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21</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7004867"/>
                  </a:ext>
                </a:extLst>
              </a:tr>
            </a:tbl>
          </a:graphicData>
        </a:graphic>
      </p:graphicFrame>
      <p:pic>
        <p:nvPicPr>
          <p:cNvPr id="27" name="Picture 26">
            <a:extLst>
              <a:ext uri="{FF2B5EF4-FFF2-40B4-BE49-F238E27FC236}">
                <a16:creationId xmlns:a16="http://schemas.microsoft.com/office/drawing/2014/main" id="{5A1F02B9-A96C-4C3D-5664-69F51AC5DAF4}"/>
              </a:ext>
            </a:extLst>
          </p:cNvPr>
          <p:cNvPicPr>
            <a:picLocks noChangeAspect="1"/>
          </p:cNvPicPr>
          <p:nvPr/>
        </p:nvPicPr>
        <p:blipFill>
          <a:blip r:embed="rId3"/>
          <a:stretch>
            <a:fillRect/>
          </a:stretch>
        </p:blipFill>
        <p:spPr>
          <a:xfrm>
            <a:off x="6484974" y="3534147"/>
            <a:ext cx="1361704" cy="916829"/>
          </a:xfrm>
          <a:prstGeom prst="rect">
            <a:avLst/>
          </a:prstGeom>
        </p:spPr>
      </p:pic>
      <p:pic>
        <p:nvPicPr>
          <p:cNvPr id="28" name="Picture 27">
            <a:extLst>
              <a:ext uri="{FF2B5EF4-FFF2-40B4-BE49-F238E27FC236}">
                <a16:creationId xmlns:a16="http://schemas.microsoft.com/office/drawing/2014/main" id="{2E12B9D1-94A4-2588-A69B-1E05B71E9A54}"/>
              </a:ext>
            </a:extLst>
          </p:cNvPr>
          <p:cNvPicPr>
            <a:picLocks noChangeAspect="1"/>
          </p:cNvPicPr>
          <p:nvPr/>
        </p:nvPicPr>
        <p:blipFill>
          <a:blip r:embed="rId3"/>
          <a:stretch>
            <a:fillRect/>
          </a:stretch>
        </p:blipFill>
        <p:spPr>
          <a:xfrm>
            <a:off x="6484974" y="4740532"/>
            <a:ext cx="1361704" cy="916829"/>
          </a:xfrm>
          <a:prstGeom prst="rect">
            <a:avLst/>
          </a:prstGeom>
        </p:spPr>
      </p:pic>
      <p:pic>
        <p:nvPicPr>
          <p:cNvPr id="29" name="Picture 28">
            <a:extLst>
              <a:ext uri="{FF2B5EF4-FFF2-40B4-BE49-F238E27FC236}">
                <a16:creationId xmlns:a16="http://schemas.microsoft.com/office/drawing/2014/main" id="{02FA2E82-B464-6540-2A98-D0ED0209C585}"/>
              </a:ext>
            </a:extLst>
          </p:cNvPr>
          <p:cNvPicPr>
            <a:picLocks noChangeAspect="1"/>
          </p:cNvPicPr>
          <p:nvPr/>
        </p:nvPicPr>
        <p:blipFill>
          <a:blip r:embed="rId4"/>
          <a:stretch>
            <a:fillRect/>
          </a:stretch>
        </p:blipFill>
        <p:spPr>
          <a:xfrm>
            <a:off x="6443336" y="4579747"/>
            <a:ext cx="1570673" cy="1077614"/>
          </a:xfrm>
          <a:prstGeom prst="rect">
            <a:avLst/>
          </a:prstGeom>
        </p:spPr>
      </p:pic>
      <p:sp>
        <p:nvSpPr>
          <p:cNvPr id="31" name="TextBox 30">
            <a:extLst>
              <a:ext uri="{FF2B5EF4-FFF2-40B4-BE49-F238E27FC236}">
                <a16:creationId xmlns:a16="http://schemas.microsoft.com/office/drawing/2014/main" id="{20D7CF93-8295-E8B7-3115-B228D2EAD73A}"/>
              </a:ext>
            </a:extLst>
          </p:cNvPr>
          <p:cNvSpPr txBox="1"/>
          <p:nvPr/>
        </p:nvSpPr>
        <p:spPr>
          <a:xfrm>
            <a:off x="4690406" y="3407786"/>
            <a:ext cx="1011555" cy="584775"/>
          </a:xfrm>
          <a:prstGeom prst="rect">
            <a:avLst/>
          </a:prstGeom>
          <a:noFill/>
        </p:spPr>
        <p:txBody>
          <a:bodyPr wrap="square" rtlCol="0">
            <a:spAutoFit/>
          </a:bodyPr>
          <a:lstStyle/>
          <a:p>
            <a:pPr algn="ctr"/>
            <a:r>
              <a:rPr lang="en-CA" sz="3200" b="1" dirty="0">
                <a:solidFill>
                  <a:srgbClr val="FF0000"/>
                </a:solidFill>
              </a:rPr>
              <a:t>25%</a:t>
            </a:r>
          </a:p>
        </p:txBody>
      </p:sp>
      <p:sp>
        <p:nvSpPr>
          <p:cNvPr id="32" name="TextBox 31">
            <a:extLst>
              <a:ext uri="{FF2B5EF4-FFF2-40B4-BE49-F238E27FC236}">
                <a16:creationId xmlns:a16="http://schemas.microsoft.com/office/drawing/2014/main" id="{6B5B44F7-2313-A329-C3A4-27A5D9BD60D4}"/>
              </a:ext>
            </a:extLst>
          </p:cNvPr>
          <p:cNvSpPr txBox="1"/>
          <p:nvPr/>
        </p:nvSpPr>
        <p:spPr>
          <a:xfrm>
            <a:off x="4690406" y="4579747"/>
            <a:ext cx="1011555" cy="584775"/>
          </a:xfrm>
          <a:prstGeom prst="rect">
            <a:avLst/>
          </a:prstGeom>
          <a:noFill/>
        </p:spPr>
        <p:txBody>
          <a:bodyPr wrap="square" rtlCol="0">
            <a:spAutoFit/>
          </a:bodyPr>
          <a:lstStyle/>
          <a:p>
            <a:pPr algn="ctr"/>
            <a:r>
              <a:rPr lang="en-CA" sz="3200" b="1" dirty="0">
                <a:solidFill>
                  <a:srgbClr val="FF0000"/>
                </a:solidFill>
              </a:rPr>
              <a:t>16%</a:t>
            </a:r>
          </a:p>
        </p:txBody>
      </p:sp>
      <p:sp>
        <p:nvSpPr>
          <p:cNvPr id="33" name="Arrow: Left-Right 32">
            <a:extLst>
              <a:ext uri="{FF2B5EF4-FFF2-40B4-BE49-F238E27FC236}">
                <a16:creationId xmlns:a16="http://schemas.microsoft.com/office/drawing/2014/main" id="{B4847687-CAA0-1496-0E41-F88B39828F2E}"/>
              </a:ext>
            </a:extLst>
          </p:cNvPr>
          <p:cNvSpPr/>
          <p:nvPr/>
        </p:nvSpPr>
        <p:spPr>
          <a:xfrm>
            <a:off x="3419457" y="3838256"/>
            <a:ext cx="836288" cy="30861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4" name="Arrow: Left-Right 33">
            <a:extLst>
              <a:ext uri="{FF2B5EF4-FFF2-40B4-BE49-F238E27FC236}">
                <a16:creationId xmlns:a16="http://schemas.microsoft.com/office/drawing/2014/main" id="{C9FD74E7-F936-7522-BEFF-7D50C35E3D2F}"/>
              </a:ext>
            </a:extLst>
          </p:cNvPr>
          <p:cNvSpPr/>
          <p:nvPr/>
        </p:nvSpPr>
        <p:spPr>
          <a:xfrm>
            <a:off x="3419457" y="5010217"/>
            <a:ext cx="836288" cy="30861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5" name="Arrow: Curved Up 34">
            <a:extLst>
              <a:ext uri="{FF2B5EF4-FFF2-40B4-BE49-F238E27FC236}">
                <a16:creationId xmlns:a16="http://schemas.microsoft.com/office/drawing/2014/main" id="{A4BE05BD-85BB-BC52-21AC-FA8E0B3CAFE6}"/>
              </a:ext>
            </a:extLst>
          </p:cNvPr>
          <p:cNvSpPr/>
          <p:nvPr/>
        </p:nvSpPr>
        <p:spPr>
          <a:xfrm>
            <a:off x="9395460" y="3350636"/>
            <a:ext cx="1337310" cy="43047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
        <p:nvSpPr>
          <p:cNvPr id="36" name="Arrow: Curved Up 35">
            <a:extLst>
              <a:ext uri="{FF2B5EF4-FFF2-40B4-BE49-F238E27FC236}">
                <a16:creationId xmlns:a16="http://schemas.microsoft.com/office/drawing/2014/main" id="{E5645594-5CC9-75A9-FB2E-AC67F59AD362}"/>
              </a:ext>
            </a:extLst>
          </p:cNvPr>
          <p:cNvSpPr/>
          <p:nvPr/>
        </p:nvSpPr>
        <p:spPr>
          <a:xfrm rot="10800000">
            <a:off x="9297035" y="1527868"/>
            <a:ext cx="1337310" cy="43047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40970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3063-7A19-8B15-EF29-1ABCFF3AE21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D63A2FA-8334-859A-50D8-4938DA4FDE7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14575" y="85725"/>
            <a:ext cx="7562850" cy="6772275"/>
          </a:xfrm>
          <a:prstGeom prst="rect">
            <a:avLst/>
          </a:prstGeom>
        </p:spPr>
      </p:pic>
    </p:spTree>
    <p:extLst>
      <p:ext uri="{BB962C8B-B14F-4D97-AF65-F5344CB8AC3E}">
        <p14:creationId xmlns:p14="http://schemas.microsoft.com/office/powerpoint/2010/main" val="923718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AC72D-1BC7-1380-5863-B3C7A03CED7B}"/>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4936D94-05A7-0EE5-5A42-331DDB19A520}"/>
              </a:ext>
            </a:extLst>
          </p:cNvPr>
          <p:cNvPicPr>
            <a:picLocks noChangeAspect="1"/>
          </p:cNvPicPr>
          <p:nvPr/>
        </p:nvPicPr>
        <p:blipFill>
          <a:blip r:embed="rId3"/>
          <a:stretch>
            <a:fillRect/>
          </a:stretch>
        </p:blipFill>
        <p:spPr>
          <a:xfrm>
            <a:off x="6614716" y="3543075"/>
            <a:ext cx="1402556" cy="952434"/>
          </a:xfrm>
          <a:prstGeom prst="rect">
            <a:avLst/>
          </a:prstGeom>
        </p:spPr>
      </p:pic>
      <p:sp>
        <p:nvSpPr>
          <p:cNvPr id="3" name="Title 2">
            <a:extLst>
              <a:ext uri="{FF2B5EF4-FFF2-40B4-BE49-F238E27FC236}">
                <a16:creationId xmlns:a16="http://schemas.microsoft.com/office/drawing/2014/main" id="{7191FC5A-F5A0-D4DD-E1A1-9F2D28017A68}"/>
              </a:ext>
            </a:extLst>
          </p:cNvPr>
          <p:cNvSpPr>
            <a:spLocks noGrp="1"/>
          </p:cNvSpPr>
          <p:nvPr>
            <p:ph type="title"/>
          </p:nvPr>
        </p:nvSpPr>
        <p:spPr/>
        <p:txBody>
          <a:bodyPr/>
          <a:lstStyle/>
          <a:p>
            <a:r>
              <a:rPr lang="fr-FR" dirty="0" err="1"/>
              <a:t>Kahan</a:t>
            </a:r>
            <a:r>
              <a:rPr lang="fr-FR" dirty="0"/>
              <a:t> et al. (2017)</a:t>
            </a:r>
          </a:p>
        </p:txBody>
      </p:sp>
      <p:graphicFrame>
        <p:nvGraphicFramePr>
          <p:cNvPr id="2" name="Table 1">
            <a:extLst>
              <a:ext uri="{FF2B5EF4-FFF2-40B4-BE49-F238E27FC236}">
                <a16:creationId xmlns:a16="http://schemas.microsoft.com/office/drawing/2014/main" id="{CCB8E835-30CD-9A4E-EE7E-6CB1C0003EA2}"/>
              </a:ext>
            </a:extLst>
          </p:cNvPr>
          <p:cNvGraphicFramePr>
            <a:graphicFrameLocks noGrp="1"/>
          </p:cNvGraphicFramePr>
          <p:nvPr>
            <p:extLst>
              <p:ext uri="{D42A27DB-BD31-4B8C-83A1-F6EECF244321}">
                <p14:modId xmlns:p14="http://schemas.microsoft.com/office/powerpoint/2010/main" val="2883109559"/>
              </p:ext>
            </p:extLst>
          </p:nvPr>
        </p:nvGraphicFramePr>
        <p:xfrm>
          <a:off x="1973241" y="1855152"/>
          <a:ext cx="3728720" cy="3931920"/>
        </p:xfrm>
        <a:graphic>
          <a:graphicData uri="http://schemas.openxmlformats.org/drawingml/2006/table">
            <a:tbl>
              <a:tblPr firstRow="1" bandRow="1">
                <a:tableStyleId>{5C22544A-7EE6-4342-B048-85BDC9FD1C3A}</a:tableStyleId>
              </a:tblPr>
              <a:tblGrid>
                <a:gridCol w="1864360">
                  <a:extLst>
                    <a:ext uri="{9D8B030D-6E8A-4147-A177-3AD203B41FA5}">
                      <a16:colId xmlns:a16="http://schemas.microsoft.com/office/drawing/2014/main" val="3615675745"/>
                    </a:ext>
                  </a:extLst>
                </a:gridCol>
                <a:gridCol w="1864360">
                  <a:extLst>
                    <a:ext uri="{9D8B030D-6E8A-4147-A177-3AD203B41FA5}">
                      <a16:colId xmlns:a16="http://schemas.microsoft.com/office/drawing/2014/main" val="1717463109"/>
                    </a:ext>
                  </a:extLst>
                </a:gridCol>
              </a:tblGrid>
              <a:tr h="370840">
                <a:tc>
                  <a:txBody>
                    <a:bodyPr/>
                    <a:lstStyle/>
                    <a:p>
                      <a:pPr algn="ctr"/>
                      <a:endParaRPr lang="fr-FR" sz="3200" b="0" noProof="0" dirty="0">
                        <a:solidFill>
                          <a:schemeClr val="tx1"/>
                        </a:solidFill>
                      </a:endParaRPr>
                    </a:p>
                    <a:p>
                      <a:pPr algn="ctr"/>
                      <a:r>
                        <a:rPr lang="fr-FR" sz="3200" b="0" noProof="0" dirty="0">
                          <a:solidFill>
                            <a:schemeClr val="tx1"/>
                          </a:solidFill>
                        </a:rPr>
                        <a:t>↓ crimes</a:t>
                      </a:r>
                    </a:p>
                    <a:p>
                      <a:pPr algn="ctr"/>
                      <a:endParaRPr lang="fr-FR" sz="32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b="0" noProof="0" dirty="0">
                        <a:solidFill>
                          <a:schemeClr val="tx1"/>
                        </a:solidFill>
                      </a:endParaRPr>
                    </a:p>
                    <a:p>
                      <a:pPr algn="ctr"/>
                      <a:r>
                        <a:rPr lang="fr-FR" sz="3200" b="0" noProof="0" dirty="0">
                          <a:solidFill>
                            <a:schemeClr val="tx1"/>
                          </a:solidFill>
                        </a:rPr>
                        <a:t>↑ crimes</a:t>
                      </a:r>
                    </a:p>
                    <a:p>
                      <a:pPr algn="ctr"/>
                      <a:endParaRPr lang="fr-FR" sz="32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542134"/>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223</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75</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636361"/>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107</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21</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7004867"/>
                  </a:ext>
                </a:extLst>
              </a:tr>
            </a:tbl>
          </a:graphicData>
        </a:graphic>
      </p:graphicFrame>
      <p:graphicFrame>
        <p:nvGraphicFramePr>
          <p:cNvPr id="7" name="Table 6">
            <a:extLst>
              <a:ext uri="{FF2B5EF4-FFF2-40B4-BE49-F238E27FC236}">
                <a16:creationId xmlns:a16="http://schemas.microsoft.com/office/drawing/2014/main" id="{CADC87CB-D525-6786-F9E1-E4EF610F03B3}"/>
              </a:ext>
            </a:extLst>
          </p:cNvPr>
          <p:cNvGraphicFramePr>
            <a:graphicFrameLocks noGrp="1"/>
          </p:cNvGraphicFramePr>
          <p:nvPr>
            <p:extLst>
              <p:ext uri="{D42A27DB-BD31-4B8C-83A1-F6EECF244321}">
                <p14:modId xmlns:p14="http://schemas.microsoft.com/office/powerpoint/2010/main" val="2504435432"/>
              </p:ext>
            </p:extLst>
          </p:nvPr>
        </p:nvGraphicFramePr>
        <p:xfrm>
          <a:off x="8101330" y="1855152"/>
          <a:ext cx="3728720" cy="3931920"/>
        </p:xfrm>
        <a:graphic>
          <a:graphicData uri="http://schemas.openxmlformats.org/drawingml/2006/table">
            <a:tbl>
              <a:tblPr firstRow="1" bandRow="1">
                <a:tableStyleId>{5C22544A-7EE6-4342-B048-85BDC9FD1C3A}</a:tableStyleId>
              </a:tblPr>
              <a:tblGrid>
                <a:gridCol w="1864360">
                  <a:extLst>
                    <a:ext uri="{9D8B030D-6E8A-4147-A177-3AD203B41FA5}">
                      <a16:colId xmlns:a16="http://schemas.microsoft.com/office/drawing/2014/main" val="3615675745"/>
                    </a:ext>
                  </a:extLst>
                </a:gridCol>
                <a:gridCol w="1864360">
                  <a:extLst>
                    <a:ext uri="{9D8B030D-6E8A-4147-A177-3AD203B41FA5}">
                      <a16:colId xmlns:a16="http://schemas.microsoft.com/office/drawing/2014/main" val="1717463109"/>
                    </a:ext>
                  </a:extLst>
                </a:gridCol>
              </a:tblGrid>
              <a:tr h="370840">
                <a:tc>
                  <a:txBody>
                    <a:bodyPr/>
                    <a:lstStyle/>
                    <a:p>
                      <a:pPr algn="ctr"/>
                      <a:endParaRPr lang="fr-FR" sz="3200" b="0" noProof="0" dirty="0">
                        <a:solidFill>
                          <a:schemeClr val="tx1"/>
                        </a:solidFill>
                      </a:endParaRPr>
                    </a:p>
                    <a:p>
                      <a:pPr algn="ctr"/>
                      <a:r>
                        <a:rPr lang="fr-FR" sz="3200" b="0" noProof="0" dirty="0">
                          <a:solidFill>
                            <a:schemeClr val="tx1"/>
                          </a:solidFill>
                        </a:rPr>
                        <a:t>↑ crimes</a:t>
                      </a:r>
                    </a:p>
                    <a:p>
                      <a:pPr algn="ctr"/>
                      <a:endParaRPr lang="fr-FR" sz="32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b="0" noProof="0" dirty="0">
                        <a:solidFill>
                          <a:schemeClr val="tx1"/>
                        </a:solidFill>
                      </a:endParaRPr>
                    </a:p>
                    <a:p>
                      <a:pPr algn="ctr"/>
                      <a:r>
                        <a:rPr lang="fr-FR" sz="3200" b="0" noProof="0" dirty="0">
                          <a:solidFill>
                            <a:schemeClr val="tx1"/>
                          </a:solidFill>
                        </a:rPr>
                        <a:t>↓ crimes</a:t>
                      </a:r>
                    </a:p>
                    <a:p>
                      <a:pPr algn="ctr"/>
                      <a:endParaRPr lang="fr-FR" sz="32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1542134"/>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223</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75</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4636361"/>
                  </a:ext>
                </a:extLst>
              </a:tr>
              <a:tr h="370840">
                <a:tc>
                  <a:txBody>
                    <a:bodyPr/>
                    <a:lstStyle/>
                    <a:p>
                      <a:pPr algn="ctr"/>
                      <a:endParaRPr lang="fr-FR" sz="2000" b="0" noProof="0" dirty="0">
                        <a:solidFill>
                          <a:schemeClr val="tx1"/>
                        </a:solidFill>
                      </a:endParaRPr>
                    </a:p>
                    <a:p>
                      <a:pPr algn="ctr"/>
                      <a:r>
                        <a:rPr lang="fr-FR" sz="3200" b="0" noProof="0" dirty="0">
                          <a:solidFill>
                            <a:schemeClr val="tx1"/>
                          </a:solidFill>
                        </a:rPr>
                        <a:t>107</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b="0" noProof="0" dirty="0">
                        <a:solidFill>
                          <a:schemeClr val="tx1"/>
                        </a:solidFill>
                      </a:endParaRPr>
                    </a:p>
                    <a:p>
                      <a:pPr algn="ctr"/>
                      <a:r>
                        <a:rPr lang="fr-FR" sz="3200" b="0" noProof="0" dirty="0">
                          <a:solidFill>
                            <a:schemeClr val="tx1"/>
                          </a:solidFill>
                        </a:rPr>
                        <a:t>21</a:t>
                      </a:r>
                    </a:p>
                    <a:p>
                      <a:pPr algn="ctr"/>
                      <a:endParaRPr lang="fr-FR" sz="2000" b="0" noProof="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7004867"/>
                  </a:ext>
                </a:extLst>
              </a:tr>
            </a:tbl>
          </a:graphicData>
        </a:graphic>
      </p:graphicFrame>
      <p:pic>
        <p:nvPicPr>
          <p:cNvPr id="10" name="Picture 9">
            <a:extLst>
              <a:ext uri="{FF2B5EF4-FFF2-40B4-BE49-F238E27FC236}">
                <a16:creationId xmlns:a16="http://schemas.microsoft.com/office/drawing/2014/main" id="{BFA0DFD5-08F5-A674-1FA6-F294AFD2FAA6}"/>
              </a:ext>
            </a:extLst>
          </p:cNvPr>
          <p:cNvPicPr>
            <a:picLocks noChangeAspect="1"/>
          </p:cNvPicPr>
          <p:nvPr/>
        </p:nvPicPr>
        <p:blipFill>
          <a:blip r:embed="rId4"/>
          <a:stretch>
            <a:fillRect/>
          </a:stretch>
        </p:blipFill>
        <p:spPr>
          <a:xfrm>
            <a:off x="6530657" y="3513009"/>
            <a:ext cx="1570673" cy="1077614"/>
          </a:xfrm>
          <a:prstGeom prst="rect">
            <a:avLst/>
          </a:prstGeom>
        </p:spPr>
      </p:pic>
      <p:sp>
        <p:nvSpPr>
          <p:cNvPr id="12" name="TextBox 11">
            <a:extLst>
              <a:ext uri="{FF2B5EF4-FFF2-40B4-BE49-F238E27FC236}">
                <a16:creationId xmlns:a16="http://schemas.microsoft.com/office/drawing/2014/main" id="{B510BCFC-0826-39C6-9BB8-3E692C944E7E}"/>
              </a:ext>
            </a:extLst>
          </p:cNvPr>
          <p:cNvSpPr txBox="1"/>
          <p:nvPr/>
        </p:nvSpPr>
        <p:spPr>
          <a:xfrm>
            <a:off x="4690406" y="3407786"/>
            <a:ext cx="1011555" cy="584775"/>
          </a:xfrm>
          <a:prstGeom prst="rect">
            <a:avLst/>
          </a:prstGeom>
          <a:noFill/>
        </p:spPr>
        <p:txBody>
          <a:bodyPr wrap="square" rtlCol="0">
            <a:spAutoFit/>
          </a:bodyPr>
          <a:lstStyle/>
          <a:p>
            <a:pPr algn="ctr"/>
            <a:r>
              <a:rPr lang="en-CA" sz="3200" b="1" dirty="0">
                <a:solidFill>
                  <a:srgbClr val="FF0000"/>
                </a:solidFill>
              </a:rPr>
              <a:t>25%</a:t>
            </a:r>
          </a:p>
        </p:txBody>
      </p:sp>
      <p:sp>
        <p:nvSpPr>
          <p:cNvPr id="13" name="TextBox 12">
            <a:extLst>
              <a:ext uri="{FF2B5EF4-FFF2-40B4-BE49-F238E27FC236}">
                <a16:creationId xmlns:a16="http://schemas.microsoft.com/office/drawing/2014/main" id="{F5639D21-4491-E89D-1302-60ECC626FFDF}"/>
              </a:ext>
            </a:extLst>
          </p:cNvPr>
          <p:cNvSpPr txBox="1"/>
          <p:nvPr/>
        </p:nvSpPr>
        <p:spPr>
          <a:xfrm>
            <a:off x="4690406" y="4579747"/>
            <a:ext cx="1011555" cy="584775"/>
          </a:xfrm>
          <a:prstGeom prst="rect">
            <a:avLst/>
          </a:prstGeom>
          <a:noFill/>
        </p:spPr>
        <p:txBody>
          <a:bodyPr wrap="square" rtlCol="0">
            <a:spAutoFit/>
          </a:bodyPr>
          <a:lstStyle/>
          <a:p>
            <a:pPr algn="ctr"/>
            <a:r>
              <a:rPr lang="en-CA" sz="3200" b="1" dirty="0">
                <a:solidFill>
                  <a:srgbClr val="FF0000"/>
                </a:solidFill>
              </a:rPr>
              <a:t>16%</a:t>
            </a:r>
          </a:p>
        </p:txBody>
      </p:sp>
      <p:sp>
        <p:nvSpPr>
          <p:cNvPr id="14" name="Arrow: Left-Right 13">
            <a:extLst>
              <a:ext uri="{FF2B5EF4-FFF2-40B4-BE49-F238E27FC236}">
                <a16:creationId xmlns:a16="http://schemas.microsoft.com/office/drawing/2014/main" id="{4D2B58E0-D88C-B9F2-857B-1AF64E201098}"/>
              </a:ext>
            </a:extLst>
          </p:cNvPr>
          <p:cNvSpPr/>
          <p:nvPr/>
        </p:nvSpPr>
        <p:spPr>
          <a:xfrm>
            <a:off x="3419457" y="3838256"/>
            <a:ext cx="836288" cy="30861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5" name="Arrow: Left-Right 14">
            <a:extLst>
              <a:ext uri="{FF2B5EF4-FFF2-40B4-BE49-F238E27FC236}">
                <a16:creationId xmlns:a16="http://schemas.microsoft.com/office/drawing/2014/main" id="{04F85FF9-F54D-9610-1EAB-1F605A5DE5ED}"/>
              </a:ext>
            </a:extLst>
          </p:cNvPr>
          <p:cNvSpPr/>
          <p:nvPr/>
        </p:nvSpPr>
        <p:spPr>
          <a:xfrm>
            <a:off x="3419457" y="5010217"/>
            <a:ext cx="836288" cy="30861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6" name="Arrow: Curved Up 15">
            <a:extLst>
              <a:ext uri="{FF2B5EF4-FFF2-40B4-BE49-F238E27FC236}">
                <a16:creationId xmlns:a16="http://schemas.microsoft.com/office/drawing/2014/main" id="{CFE22924-9929-DF89-B31D-A36134568435}"/>
              </a:ext>
            </a:extLst>
          </p:cNvPr>
          <p:cNvSpPr/>
          <p:nvPr/>
        </p:nvSpPr>
        <p:spPr>
          <a:xfrm>
            <a:off x="9395460" y="3350636"/>
            <a:ext cx="1337310" cy="43047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sp>
        <p:nvSpPr>
          <p:cNvPr id="17" name="Arrow: Curved Up 16">
            <a:extLst>
              <a:ext uri="{FF2B5EF4-FFF2-40B4-BE49-F238E27FC236}">
                <a16:creationId xmlns:a16="http://schemas.microsoft.com/office/drawing/2014/main" id="{5ECEB0A0-57AA-D943-12A1-5FC52B7A876F}"/>
              </a:ext>
            </a:extLst>
          </p:cNvPr>
          <p:cNvSpPr/>
          <p:nvPr/>
        </p:nvSpPr>
        <p:spPr>
          <a:xfrm rot="10800000">
            <a:off x="9297035" y="1527868"/>
            <a:ext cx="1337310" cy="43047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solidFill>
                <a:schemeClr val="tx1"/>
              </a:solidFill>
            </a:endParaRPr>
          </a:p>
        </p:txBody>
      </p:sp>
      <p:pic>
        <p:nvPicPr>
          <p:cNvPr id="22" name="Picture 21">
            <a:extLst>
              <a:ext uri="{FF2B5EF4-FFF2-40B4-BE49-F238E27FC236}">
                <a16:creationId xmlns:a16="http://schemas.microsoft.com/office/drawing/2014/main" id="{AB1E088E-3F06-E691-5C58-069EF38FD72B}"/>
              </a:ext>
            </a:extLst>
          </p:cNvPr>
          <p:cNvPicPr>
            <a:picLocks noChangeAspect="1"/>
          </p:cNvPicPr>
          <p:nvPr/>
        </p:nvPicPr>
        <p:blipFill>
          <a:blip r:embed="rId3"/>
          <a:stretch>
            <a:fillRect/>
          </a:stretch>
        </p:blipFill>
        <p:spPr>
          <a:xfrm>
            <a:off x="6614716" y="4685737"/>
            <a:ext cx="1402556" cy="952434"/>
          </a:xfrm>
          <a:prstGeom prst="rect">
            <a:avLst/>
          </a:prstGeom>
        </p:spPr>
      </p:pic>
      <p:pic>
        <p:nvPicPr>
          <p:cNvPr id="23" name="Picture 22">
            <a:extLst>
              <a:ext uri="{FF2B5EF4-FFF2-40B4-BE49-F238E27FC236}">
                <a16:creationId xmlns:a16="http://schemas.microsoft.com/office/drawing/2014/main" id="{E7B784C0-7069-7410-6FE5-52B0A5BF9940}"/>
              </a:ext>
            </a:extLst>
          </p:cNvPr>
          <p:cNvPicPr>
            <a:picLocks noChangeAspect="1"/>
          </p:cNvPicPr>
          <p:nvPr/>
        </p:nvPicPr>
        <p:blipFill>
          <a:blip r:embed="rId3"/>
          <a:stretch>
            <a:fillRect/>
          </a:stretch>
        </p:blipFill>
        <p:spPr>
          <a:xfrm>
            <a:off x="486627" y="3540962"/>
            <a:ext cx="1402556" cy="952434"/>
          </a:xfrm>
          <a:prstGeom prst="rect">
            <a:avLst/>
          </a:prstGeom>
        </p:spPr>
      </p:pic>
      <p:pic>
        <p:nvPicPr>
          <p:cNvPr id="24" name="Picture 23">
            <a:extLst>
              <a:ext uri="{FF2B5EF4-FFF2-40B4-BE49-F238E27FC236}">
                <a16:creationId xmlns:a16="http://schemas.microsoft.com/office/drawing/2014/main" id="{E246C142-ACAC-775C-5EF0-FD5DD84036E2}"/>
              </a:ext>
            </a:extLst>
          </p:cNvPr>
          <p:cNvPicPr>
            <a:picLocks noChangeAspect="1"/>
          </p:cNvPicPr>
          <p:nvPr/>
        </p:nvPicPr>
        <p:blipFill>
          <a:blip r:embed="rId4"/>
          <a:stretch>
            <a:fillRect/>
          </a:stretch>
        </p:blipFill>
        <p:spPr>
          <a:xfrm>
            <a:off x="402568" y="3510896"/>
            <a:ext cx="1570673" cy="1077614"/>
          </a:xfrm>
          <a:prstGeom prst="rect">
            <a:avLst/>
          </a:prstGeom>
        </p:spPr>
      </p:pic>
      <p:pic>
        <p:nvPicPr>
          <p:cNvPr id="25" name="Picture 24">
            <a:extLst>
              <a:ext uri="{FF2B5EF4-FFF2-40B4-BE49-F238E27FC236}">
                <a16:creationId xmlns:a16="http://schemas.microsoft.com/office/drawing/2014/main" id="{7018C51C-94DD-3868-AD97-463579D610F2}"/>
              </a:ext>
            </a:extLst>
          </p:cNvPr>
          <p:cNvPicPr>
            <a:picLocks noChangeAspect="1"/>
          </p:cNvPicPr>
          <p:nvPr/>
        </p:nvPicPr>
        <p:blipFill>
          <a:blip r:embed="rId3"/>
          <a:stretch>
            <a:fillRect/>
          </a:stretch>
        </p:blipFill>
        <p:spPr>
          <a:xfrm>
            <a:off x="486627" y="4683624"/>
            <a:ext cx="1402556" cy="952434"/>
          </a:xfrm>
          <a:prstGeom prst="rect">
            <a:avLst/>
          </a:prstGeom>
        </p:spPr>
      </p:pic>
    </p:spTree>
    <p:extLst>
      <p:ext uri="{BB962C8B-B14F-4D97-AF65-F5344CB8AC3E}">
        <p14:creationId xmlns:p14="http://schemas.microsoft.com/office/powerpoint/2010/main" val="1267002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D79B3-A9B9-704E-4B25-B20DBCEC52D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2CDF79-68D1-6239-6327-2320632D44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569744" y="2241101"/>
            <a:ext cx="6622256" cy="3564731"/>
          </a:xfrm>
          <a:prstGeom prst="rect">
            <a:avLst/>
          </a:prstGeom>
        </p:spPr>
      </p:pic>
      <p:pic>
        <p:nvPicPr>
          <p:cNvPr id="8" name="Picture 7">
            <a:extLst>
              <a:ext uri="{FF2B5EF4-FFF2-40B4-BE49-F238E27FC236}">
                <a16:creationId xmlns:a16="http://schemas.microsoft.com/office/drawing/2014/main" id="{5064CFA7-374D-4F30-9699-5CBC2CCB855A}"/>
              </a:ext>
            </a:extLst>
          </p:cNvPr>
          <p:cNvPicPr>
            <a:picLocks noChangeAspect="1"/>
          </p:cNvPicPr>
          <p:nvPr/>
        </p:nvPicPr>
        <p:blipFill>
          <a:blip r:embed="rId4"/>
          <a:stretch>
            <a:fillRect/>
          </a:stretch>
        </p:blipFill>
        <p:spPr>
          <a:xfrm>
            <a:off x="0" y="5667375"/>
            <a:ext cx="7048500" cy="1190625"/>
          </a:xfrm>
          <a:prstGeom prst="rect">
            <a:avLst/>
          </a:prstGeom>
        </p:spPr>
      </p:pic>
      <p:pic>
        <p:nvPicPr>
          <p:cNvPr id="11" name="Picture 10">
            <a:extLst>
              <a:ext uri="{FF2B5EF4-FFF2-40B4-BE49-F238E27FC236}">
                <a16:creationId xmlns:a16="http://schemas.microsoft.com/office/drawing/2014/main" id="{894C5301-BCE5-8044-D884-A3F24DBB1D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269426"/>
            <a:ext cx="6407944" cy="3714750"/>
          </a:xfrm>
          <a:prstGeom prst="rect">
            <a:avLst/>
          </a:prstGeom>
        </p:spPr>
      </p:pic>
      <p:pic>
        <p:nvPicPr>
          <p:cNvPr id="13" name="Picture 12">
            <a:extLst>
              <a:ext uri="{FF2B5EF4-FFF2-40B4-BE49-F238E27FC236}">
                <a16:creationId xmlns:a16="http://schemas.microsoft.com/office/drawing/2014/main" id="{9E438333-79F5-08ED-B6E5-8958288565B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147322" y="1143426"/>
            <a:ext cx="4305300" cy="457200"/>
          </a:xfrm>
          <a:prstGeom prst="rect">
            <a:avLst/>
          </a:prstGeom>
        </p:spPr>
      </p:pic>
      <p:pic>
        <p:nvPicPr>
          <p:cNvPr id="15" name="Picture 14">
            <a:extLst>
              <a:ext uri="{FF2B5EF4-FFF2-40B4-BE49-F238E27FC236}">
                <a16:creationId xmlns:a16="http://schemas.microsoft.com/office/drawing/2014/main" id="{A251B416-132E-9BA6-CA49-915ABEFC61F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90159" y="1568980"/>
            <a:ext cx="4619625" cy="409575"/>
          </a:xfrm>
          <a:prstGeom prst="rect">
            <a:avLst/>
          </a:prstGeom>
        </p:spPr>
      </p:pic>
      <p:sp>
        <p:nvSpPr>
          <p:cNvPr id="16" name="Rectangle 15">
            <a:extLst>
              <a:ext uri="{FF2B5EF4-FFF2-40B4-BE49-F238E27FC236}">
                <a16:creationId xmlns:a16="http://schemas.microsoft.com/office/drawing/2014/main" id="{427AC15D-0C37-F936-392A-2F7C738DC09B}"/>
              </a:ext>
            </a:extLst>
          </p:cNvPr>
          <p:cNvSpPr/>
          <p:nvPr/>
        </p:nvSpPr>
        <p:spPr>
          <a:xfrm>
            <a:off x="6858000" y="1040130"/>
            <a:ext cx="4857750" cy="10287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97017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5F288-77DA-9D20-9166-1E948CA1AE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A8F2A9-323D-D191-A240-51E3FB3E1085}"/>
              </a:ext>
            </a:extLst>
          </p:cNvPr>
          <p:cNvSpPr>
            <a:spLocks noGrp="1"/>
          </p:cNvSpPr>
          <p:nvPr>
            <p:ph type="title"/>
          </p:nvPr>
        </p:nvSpPr>
        <p:spPr/>
        <p:txBody>
          <a:bodyPr/>
          <a:lstStyle/>
          <a:p>
            <a:r>
              <a:rPr lang="fr-FR" dirty="0"/>
              <a:t>Biais de confirmation</a:t>
            </a:r>
          </a:p>
        </p:txBody>
      </p:sp>
      <p:sp>
        <p:nvSpPr>
          <p:cNvPr id="4" name="Content Placeholder 3">
            <a:extLst>
              <a:ext uri="{FF2B5EF4-FFF2-40B4-BE49-F238E27FC236}">
                <a16:creationId xmlns:a16="http://schemas.microsoft.com/office/drawing/2014/main" id="{CCB478FD-02EA-F939-8BFC-C0FD43D06EB3}"/>
              </a:ext>
            </a:extLst>
          </p:cNvPr>
          <p:cNvSpPr>
            <a:spLocks noGrp="1"/>
          </p:cNvSpPr>
          <p:nvPr>
            <p:ph idx="1"/>
          </p:nvPr>
        </p:nvSpPr>
        <p:spPr>
          <a:xfrm>
            <a:off x="609600" y="1600201"/>
            <a:ext cx="7344427" cy="4525963"/>
          </a:xfrm>
        </p:spPr>
        <p:txBody>
          <a:bodyPr/>
          <a:lstStyle/>
          <a:p>
            <a:r>
              <a:rPr lang="fr-FR" dirty="0"/>
              <a:t>Tendance naturelle à privilégier les informations qui confortent leurs préjugés, leurs idées reçues, leurs convictions, leurs hypothèses</a:t>
            </a:r>
          </a:p>
          <a:p>
            <a:r>
              <a:rPr lang="fr-FR" dirty="0"/>
              <a:t>Bref… nous avons tendance à rechercher des informations qui confirment nos préjugés et à ignorer les preuves contre notre point de vue</a:t>
            </a:r>
          </a:p>
        </p:txBody>
      </p:sp>
      <p:pic>
        <p:nvPicPr>
          <p:cNvPr id="2" name="Content Placeholder 5" descr="A person in a plaid shirt&#10;&#10;Description automatically generated">
            <a:extLst>
              <a:ext uri="{FF2B5EF4-FFF2-40B4-BE49-F238E27FC236}">
                <a16:creationId xmlns:a16="http://schemas.microsoft.com/office/drawing/2014/main" id="{E228B53D-59E7-005B-3B8C-F3E92E28E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7615" y="1712891"/>
            <a:ext cx="3106185" cy="4351338"/>
          </a:xfrm>
          <a:prstGeom prst="rect">
            <a:avLst/>
          </a:prstGeom>
        </p:spPr>
      </p:pic>
    </p:spTree>
    <p:extLst>
      <p:ext uri="{BB962C8B-B14F-4D97-AF65-F5344CB8AC3E}">
        <p14:creationId xmlns:p14="http://schemas.microsoft.com/office/powerpoint/2010/main" val="100517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090333" y="279399"/>
            <a:ext cx="6290734" cy="6290734"/>
          </a:xfrm>
          <a:prstGeom prst="rect">
            <a:avLst/>
          </a:prstGeom>
        </p:spPr>
      </p:pic>
    </p:spTree>
    <p:extLst>
      <p:ext uri="{BB962C8B-B14F-4D97-AF65-F5344CB8AC3E}">
        <p14:creationId xmlns:p14="http://schemas.microsoft.com/office/powerpoint/2010/main" val="558266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6123-6856-9377-1478-4B225AA6E05C}"/>
              </a:ext>
            </a:extLst>
          </p:cNvPr>
          <p:cNvSpPr>
            <a:spLocks noGrp="1"/>
          </p:cNvSpPr>
          <p:nvPr>
            <p:ph type="title"/>
          </p:nvPr>
        </p:nvSpPr>
        <p:spPr/>
        <p:txBody>
          <a:bodyPr/>
          <a:lstStyle/>
          <a:p>
            <a:r>
              <a:rPr lang="fr-FR" dirty="0"/>
              <a:t>Un jeu…</a:t>
            </a:r>
          </a:p>
        </p:txBody>
      </p:sp>
      <p:sp>
        <p:nvSpPr>
          <p:cNvPr id="3" name="Content Placeholder 2">
            <a:extLst>
              <a:ext uri="{FF2B5EF4-FFF2-40B4-BE49-F238E27FC236}">
                <a16:creationId xmlns:a16="http://schemas.microsoft.com/office/drawing/2014/main" id="{F07F749E-4251-DF36-476A-2794929CFE6D}"/>
              </a:ext>
            </a:extLst>
          </p:cNvPr>
          <p:cNvSpPr>
            <a:spLocks noGrp="1"/>
          </p:cNvSpPr>
          <p:nvPr>
            <p:ph idx="1"/>
          </p:nvPr>
        </p:nvSpPr>
        <p:spPr>
          <a:xfrm>
            <a:off x="838200" y="1825625"/>
            <a:ext cx="7366000" cy="2136775"/>
          </a:xfrm>
        </p:spPr>
        <p:txBody>
          <a:bodyPr/>
          <a:lstStyle/>
          <a:p>
            <a:pPr marL="0" indent="0">
              <a:buNone/>
            </a:pPr>
            <a:r>
              <a:rPr lang="fr-FR" b="1" dirty="0"/>
              <a:t>Mes symptômes :</a:t>
            </a:r>
          </a:p>
          <a:p>
            <a:r>
              <a:rPr lang="fr-FR" dirty="0"/>
              <a:t>Mal de tête sévère d’un côté</a:t>
            </a:r>
          </a:p>
          <a:p>
            <a:r>
              <a:rPr lang="fr-FR" dirty="0"/>
              <a:t>Parfois : nausée</a:t>
            </a:r>
          </a:p>
        </p:txBody>
      </p:sp>
      <p:pic>
        <p:nvPicPr>
          <p:cNvPr id="5" name="Picture 4" descr="A person with her hands on her head&#10;&#10;Description automatically generated">
            <a:extLst>
              <a:ext uri="{FF2B5EF4-FFF2-40B4-BE49-F238E27FC236}">
                <a16:creationId xmlns:a16="http://schemas.microsoft.com/office/drawing/2014/main" id="{71D3D951-2900-4847-3617-AD5F30269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2895600"/>
            <a:ext cx="2794000" cy="2514600"/>
          </a:xfrm>
          <a:prstGeom prst="rect">
            <a:avLst/>
          </a:prstGeom>
        </p:spPr>
      </p:pic>
      <p:sp>
        <p:nvSpPr>
          <p:cNvPr id="6" name="TextBox 5">
            <a:extLst>
              <a:ext uri="{FF2B5EF4-FFF2-40B4-BE49-F238E27FC236}">
                <a16:creationId xmlns:a16="http://schemas.microsoft.com/office/drawing/2014/main" id="{2381C6CA-3332-8D5E-BA04-E6A8DE3A2744}"/>
              </a:ext>
            </a:extLst>
          </p:cNvPr>
          <p:cNvSpPr txBox="1"/>
          <p:nvPr/>
        </p:nvSpPr>
        <p:spPr>
          <a:xfrm>
            <a:off x="8382000" y="2243356"/>
            <a:ext cx="279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a:ln>
                  <a:noFill/>
                </a:ln>
                <a:solidFill>
                  <a:srgbClr val="FF0000"/>
                </a:solidFill>
                <a:effectLst/>
                <a:uLnTx/>
                <a:uFillTx/>
                <a:latin typeface="Aptos" panose="02110004020202020204"/>
                <a:ea typeface="+mn-ea"/>
                <a:cs typeface="+mn-cs"/>
              </a:rPr>
              <a:t>la migraine ?</a:t>
            </a:r>
          </a:p>
        </p:txBody>
      </p:sp>
      <p:sp>
        <p:nvSpPr>
          <p:cNvPr id="7" name="Content Placeholder 2">
            <a:extLst>
              <a:ext uri="{FF2B5EF4-FFF2-40B4-BE49-F238E27FC236}">
                <a16:creationId xmlns:a16="http://schemas.microsoft.com/office/drawing/2014/main" id="{CDEC5DF8-DC00-C082-D465-529C376D255E}"/>
              </a:ext>
            </a:extLst>
          </p:cNvPr>
          <p:cNvSpPr txBox="1">
            <a:spLocks/>
          </p:cNvSpPr>
          <p:nvPr/>
        </p:nvSpPr>
        <p:spPr>
          <a:xfrm>
            <a:off x="838200" y="3962399"/>
            <a:ext cx="7366000" cy="2214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1" i="0" u="none" strike="noStrike" kern="1200" cap="none" spc="0" normalizeH="0" baseline="0" noProof="0" dirty="0">
                <a:ln>
                  <a:noFill/>
                </a:ln>
                <a:solidFill>
                  <a:prstClr val="black"/>
                </a:solidFill>
                <a:effectLst/>
                <a:uLnTx/>
                <a:uFillTx/>
                <a:latin typeface="Aptos" panose="02110004020202020204"/>
                <a:ea typeface="+mn-ea"/>
                <a:cs typeface="+mn-cs"/>
              </a:rPr>
              <a:t>Questions à poser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ptos" panose="02110004020202020204"/>
                <a:ea typeface="+mn-ea"/>
                <a:cs typeface="+mn-cs"/>
              </a:rPr>
              <a:t>Les maux de tête sont nouveaux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ptos" panose="02110004020202020204"/>
                <a:ea typeface="+mn-ea"/>
                <a:cs typeface="+mn-cs"/>
              </a:rPr>
              <a:t>Durée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ptos" panose="02110004020202020204"/>
                <a:ea typeface="+mn-ea"/>
                <a:cs typeface="+mn-cs"/>
              </a:rPr>
              <a:t>Régularité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98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00DC-D333-8BEC-C9B4-F5A8931BC22C}"/>
              </a:ext>
            </a:extLst>
          </p:cNvPr>
          <p:cNvSpPr>
            <a:spLocks noGrp="1"/>
          </p:cNvSpPr>
          <p:nvPr>
            <p:ph type="title"/>
          </p:nvPr>
        </p:nvSpPr>
        <p:spPr/>
        <p:txBody>
          <a:bodyPr/>
          <a:lstStyle/>
          <a:p>
            <a:r>
              <a:rPr lang="fr-FR" dirty="0"/>
              <a:t>On réessaie…</a:t>
            </a:r>
          </a:p>
        </p:txBody>
      </p:sp>
      <p:sp>
        <p:nvSpPr>
          <p:cNvPr id="3" name="Content Placeholder 2">
            <a:extLst>
              <a:ext uri="{FF2B5EF4-FFF2-40B4-BE49-F238E27FC236}">
                <a16:creationId xmlns:a16="http://schemas.microsoft.com/office/drawing/2014/main" id="{E212F7E5-E3FF-F48B-F99F-55B846CF19ED}"/>
              </a:ext>
            </a:extLst>
          </p:cNvPr>
          <p:cNvSpPr>
            <a:spLocks noGrp="1"/>
          </p:cNvSpPr>
          <p:nvPr>
            <p:ph idx="1"/>
          </p:nvPr>
        </p:nvSpPr>
        <p:spPr/>
        <p:txBody>
          <a:bodyPr>
            <a:normAutofit fontScale="85000" lnSpcReduction="20000"/>
          </a:bodyPr>
          <a:lstStyle/>
          <a:p>
            <a:pPr marL="0" indent="0">
              <a:buNone/>
            </a:pPr>
            <a:r>
              <a:rPr lang="fr-FR" b="1" dirty="0"/>
              <a:t>Mes symptômes :</a:t>
            </a:r>
          </a:p>
          <a:p>
            <a:r>
              <a:rPr lang="fr-FR" dirty="0"/>
              <a:t>Mal de tête sévère d’un côté</a:t>
            </a:r>
          </a:p>
          <a:p>
            <a:r>
              <a:rPr lang="fr-FR" dirty="0"/>
              <a:t>Parfois : nausée (mais pas si souvent)</a:t>
            </a:r>
          </a:p>
          <a:p>
            <a:r>
              <a:rPr lang="fr-FR" dirty="0"/>
              <a:t>Durée de 30 minutes à 2 heures (apparition rapide)</a:t>
            </a:r>
          </a:p>
          <a:p>
            <a:r>
              <a:rPr lang="fr-FR" dirty="0"/>
              <a:t>Localisée « dans la tête » près de l’œil et y compris l’œil</a:t>
            </a:r>
          </a:p>
          <a:p>
            <a:r>
              <a:rPr lang="fr-FR" dirty="0"/>
              <a:t>Symptômes unilatéraux, tous ipsilatéraux avec la douleur :</a:t>
            </a:r>
          </a:p>
          <a:p>
            <a:pPr lvl="1"/>
            <a:r>
              <a:rPr lang="fr-FR" dirty="0"/>
              <a:t>Rhinorrhée (nez qui coule) et congestion nasale</a:t>
            </a:r>
          </a:p>
          <a:p>
            <a:pPr lvl="1"/>
            <a:r>
              <a:rPr lang="fr-FR" dirty="0"/>
              <a:t>Larmoiement (des « larmes », œil qui coule)</a:t>
            </a:r>
          </a:p>
          <a:p>
            <a:pPr lvl="1"/>
            <a:r>
              <a:rPr lang="fr-FR" dirty="0"/>
              <a:t>Œdème de la paupière</a:t>
            </a:r>
          </a:p>
          <a:p>
            <a:pPr lvl="1"/>
            <a:r>
              <a:rPr lang="fr-FR" dirty="0"/>
              <a:t>Ptosis (chute de la paupière) et myosis (pupille contractée)</a:t>
            </a:r>
          </a:p>
          <a:p>
            <a:pPr lvl="1"/>
            <a:r>
              <a:rPr lang="fr-FR" dirty="0"/>
              <a:t>Cou tendu et douleurs aux mâchoires et aux dents</a:t>
            </a:r>
          </a:p>
          <a:p>
            <a:pPr lvl="1"/>
            <a:r>
              <a:rPr lang="fr-FR" dirty="0"/>
              <a:t>Agitation</a:t>
            </a:r>
          </a:p>
          <a:p>
            <a:r>
              <a:rPr lang="fr-FR" dirty="0"/>
              <a:t>Le plus important : maux de tête sont regroupés</a:t>
            </a:r>
          </a:p>
        </p:txBody>
      </p:sp>
      <p:pic>
        <p:nvPicPr>
          <p:cNvPr id="5" name="Picture 4" descr="A drawing of a person's head with a human head and a human head with a human head and a human head with a human head and a human head with a human head and a human&#10;&#10;Description automatically generated">
            <a:extLst>
              <a:ext uri="{FF2B5EF4-FFF2-40B4-BE49-F238E27FC236}">
                <a16:creationId xmlns:a16="http://schemas.microsoft.com/office/drawing/2014/main" id="{0EA9E3E5-0C60-0380-1956-A3BC724DA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2057400"/>
            <a:ext cx="2609211" cy="3239771"/>
          </a:xfrm>
          <a:prstGeom prst="rect">
            <a:avLst/>
          </a:prstGeom>
        </p:spPr>
      </p:pic>
      <p:sp>
        <p:nvSpPr>
          <p:cNvPr id="6" name="TextBox 5">
            <a:extLst>
              <a:ext uri="{FF2B5EF4-FFF2-40B4-BE49-F238E27FC236}">
                <a16:creationId xmlns:a16="http://schemas.microsoft.com/office/drawing/2014/main" id="{A1FC57FE-3C42-2E4F-470B-8B59219DE92A}"/>
              </a:ext>
            </a:extLst>
          </p:cNvPr>
          <p:cNvSpPr txBox="1"/>
          <p:nvPr/>
        </p:nvSpPr>
        <p:spPr>
          <a:xfrm>
            <a:off x="8915400" y="997033"/>
            <a:ext cx="3048000"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EA72E"/>
                </a:solidFill>
                <a:effectLst/>
                <a:uLnTx/>
                <a:uFillTx/>
                <a:latin typeface="Aptos" panose="02110004020202020204"/>
                <a:ea typeface="+mn-ea"/>
                <a:cs typeface="+mn-cs"/>
              </a:rPr>
              <a:t>L’algie vasculaire de la face (AVF)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4EA72E"/>
                </a:solidFill>
                <a:effectLst/>
                <a:uLnTx/>
                <a:uFillTx/>
                <a:latin typeface="Aptos" panose="02110004020202020204"/>
                <a:ea typeface="+mn-ea"/>
                <a:cs typeface="+mn-cs"/>
              </a:rPr>
              <a:t>(cluster </a:t>
            </a:r>
            <a:r>
              <a:rPr kumimoji="0" lang="fr-FR" sz="2000" b="1" i="0" u="none" strike="noStrike" kern="0" cap="none" spc="0" normalizeH="0" baseline="0" noProof="0" dirty="0" err="1">
                <a:ln>
                  <a:noFill/>
                </a:ln>
                <a:solidFill>
                  <a:srgbClr val="4EA72E"/>
                </a:solidFill>
                <a:effectLst/>
                <a:uLnTx/>
                <a:uFillTx/>
                <a:latin typeface="Aptos" panose="02110004020202020204"/>
                <a:ea typeface="+mn-ea"/>
                <a:cs typeface="+mn-cs"/>
              </a:rPr>
              <a:t>headache</a:t>
            </a:r>
            <a:r>
              <a:rPr kumimoji="0" lang="fr-FR" sz="2000" b="1" i="0" u="none" strike="noStrike" kern="0" cap="none" spc="0" normalizeH="0" baseline="0" noProof="0" dirty="0">
                <a:ln>
                  <a:noFill/>
                </a:ln>
                <a:solidFill>
                  <a:srgbClr val="4EA72E"/>
                </a:solidFill>
                <a:effectLst/>
                <a:uLnTx/>
                <a:uFillTx/>
                <a:latin typeface="Aptos" panose="02110004020202020204"/>
                <a:ea typeface="+mn-ea"/>
                <a:cs typeface="+mn-cs"/>
              </a:rPr>
              <a:t>)</a:t>
            </a:r>
          </a:p>
        </p:txBody>
      </p:sp>
    </p:spTree>
    <p:extLst>
      <p:ext uri="{BB962C8B-B14F-4D97-AF65-F5344CB8AC3E}">
        <p14:creationId xmlns:p14="http://schemas.microsoft.com/office/powerpoint/2010/main" val="41740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CA0B-B074-B876-9FC4-50DFA0921AC3}"/>
              </a:ext>
            </a:extLst>
          </p:cNvPr>
          <p:cNvSpPr>
            <a:spLocks noGrp="1"/>
          </p:cNvSpPr>
          <p:nvPr>
            <p:ph type="title"/>
          </p:nvPr>
        </p:nvSpPr>
        <p:spPr/>
        <p:txBody>
          <a:bodyPr/>
          <a:lstStyle/>
          <a:p>
            <a:r>
              <a:rPr lang="fr-FR" noProof="0" dirty="0"/>
              <a:t>Difficultés</a:t>
            </a:r>
          </a:p>
        </p:txBody>
      </p:sp>
      <p:sp>
        <p:nvSpPr>
          <p:cNvPr id="3" name="Content Placeholder 2">
            <a:extLst>
              <a:ext uri="{FF2B5EF4-FFF2-40B4-BE49-F238E27FC236}">
                <a16:creationId xmlns:a16="http://schemas.microsoft.com/office/drawing/2014/main" id="{9C537A4F-DFFF-C78B-5C66-F1375BA1F001}"/>
              </a:ext>
            </a:extLst>
          </p:cNvPr>
          <p:cNvSpPr>
            <a:spLocks noGrp="1"/>
          </p:cNvSpPr>
          <p:nvPr>
            <p:ph idx="1"/>
          </p:nvPr>
        </p:nvSpPr>
        <p:spPr/>
        <p:txBody>
          <a:bodyPr/>
          <a:lstStyle/>
          <a:p>
            <a:r>
              <a:rPr lang="fr-FR" b="1" noProof="0" dirty="0"/>
              <a:t>Heuristique de disponibilité :</a:t>
            </a:r>
            <a:r>
              <a:rPr lang="fr-FR" noProof="0" dirty="0"/>
              <a:t> raisonnement basé sur les informations immédiatement disponibles en mémoire</a:t>
            </a:r>
          </a:p>
          <a:p>
            <a:pPr lvl="1"/>
            <a:r>
              <a:rPr lang="fr-FR" noProof="0" dirty="0"/>
              <a:t>Peut être efficace : permet de résoudre un problème avec un effort cognitif minimal (mais erreurs possible)</a:t>
            </a:r>
          </a:p>
          <a:p>
            <a:r>
              <a:rPr lang="fr-FR" b="1" noProof="0" dirty="0"/>
              <a:t>Biais de confirmation…</a:t>
            </a:r>
          </a:p>
          <a:p>
            <a:pPr lvl="1"/>
            <a:r>
              <a:rPr lang="fr-FR" dirty="0"/>
              <a:t>e.g., A</a:t>
            </a:r>
            <a:r>
              <a:rPr lang="fr-FR" noProof="0" dirty="0"/>
              <a:t>près avoir pensé à la migraine, vous recherchez des symptômes </a:t>
            </a:r>
            <a:r>
              <a:rPr lang="fr-FR" b="1" i="1" noProof="0" dirty="0"/>
              <a:t>compatibles</a:t>
            </a:r>
            <a:r>
              <a:rPr lang="fr-FR" noProof="0" dirty="0"/>
              <a:t> avec la migraine plutôt que des symptômes </a:t>
            </a:r>
            <a:r>
              <a:rPr lang="fr-FR" b="1" i="1" noProof="0" dirty="0"/>
              <a:t>incompatibles</a:t>
            </a:r>
            <a:r>
              <a:rPr lang="fr-FR" noProof="0" dirty="0"/>
              <a:t> avec la migraine</a:t>
            </a:r>
          </a:p>
        </p:txBody>
      </p:sp>
    </p:spTree>
    <p:extLst>
      <p:ext uri="{BB962C8B-B14F-4D97-AF65-F5344CB8AC3E}">
        <p14:creationId xmlns:p14="http://schemas.microsoft.com/office/powerpoint/2010/main" val="990437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7A0CC-82D3-9F5F-4A20-FD2556EDE9BC}"/>
              </a:ext>
            </a:extLst>
          </p:cNvPr>
          <p:cNvSpPr>
            <a:spLocks noGrp="1"/>
          </p:cNvSpPr>
          <p:nvPr>
            <p:ph type="title"/>
          </p:nvPr>
        </p:nvSpPr>
        <p:spPr/>
        <p:txBody>
          <a:bodyPr/>
          <a:lstStyle/>
          <a:p>
            <a:r>
              <a:rPr lang="fr-FR" dirty="0"/>
              <a:t>Que s’est-il passé ici ?</a:t>
            </a:r>
          </a:p>
        </p:txBody>
      </p:sp>
      <p:pic>
        <p:nvPicPr>
          <p:cNvPr id="6" name="Content Placeholder 5" descr="A person in a plaid shirt&#10;&#10;Description automatically generated">
            <a:extLst>
              <a:ext uri="{FF2B5EF4-FFF2-40B4-BE49-F238E27FC236}">
                <a16:creationId xmlns:a16="http://schemas.microsoft.com/office/drawing/2014/main" id="{C2136DC6-4B5C-45FB-5CB6-68252A5086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47615" y="1712891"/>
            <a:ext cx="3106185" cy="4351338"/>
          </a:xfrm>
        </p:spPr>
      </p:pic>
      <p:pic>
        <p:nvPicPr>
          <p:cNvPr id="4" name="Picture 3">
            <a:extLst>
              <a:ext uri="{FF2B5EF4-FFF2-40B4-BE49-F238E27FC236}">
                <a16:creationId xmlns:a16="http://schemas.microsoft.com/office/drawing/2014/main" id="{3934EBC5-63DD-4514-AC2B-2A3EC5059DA8}"/>
              </a:ext>
            </a:extLst>
          </p:cNvPr>
          <p:cNvPicPr>
            <a:picLocks noChangeAspect="1"/>
          </p:cNvPicPr>
          <p:nvPr/>
        </p:nvPicPr>
        <p:blipFill>
          <a:blip r:embed="rId4"/>
          <a:stretch>
            <a:fillRect/>
          </a:stretch>
        </p:blipFill>
        <p:spPr>
          <a:xfrm>
            <a:off x="838200" y="1712890"/>
            <a:ext cx="5801785" cy="4351339"/>
          </a:xfrm>
          <a:prstGeom prst="rect">
            <a:avLst/>
          </a:prstGeom>
        </p:spPr>
      </p:pic>
      <p:cxnSp>
        <p:nvCxnSpPr>
          <p:cNvPr id="9" name="Straight Connector 8">
            <a:extLst>
              <a:ext uri="{FF2B5EF4-FFF2-40B4-BE49-F238E27FC236}">
                <a16:creationId xmlns:a16="http://schemas.microsoft.com/office/drawing/2014/main" id="{94FDDEB7-D922-C5DE-E08F-F3A9ECD9A538}"/>
              </a:ext>
            </a:extLst>
          </p:cNvPr>
          <p:cNvCxnSpPr/>
          <p:nvPr/>
        </p:nvCxnSpPr>
        <p:spPr>
          <a:xfrm flipV="1">
            <a:off x="450937" y="2192054"/>
            <a:ext cx="6660000" cy="3600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6B34F4-FDC7-8B7F-F8A9-0C9DAA6C99E3}"/>
              </a:ext>
            </a:extLst>
          </p:cNvPr>
          <p:cNvCxnSpPr>
            <a:cxnSpLocks/>
          </p:cNvCxnSpPr>
          <p:nvPr/>
        </p:nvCxnSpPr>
        <p:spPr>
          <a:xfrm>
            <a:off x="450937" y="2088559"/>
            <a:ext cx="6660000" cy="3600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BCF028F-9F2F-D92F-D56D-A91E73189022}"/>
              </a:ext>
            </a:extLst>
          </p:cNvPr>
          <p:cNvSpPr txBox="1"/>
          <p:nvPr/>
        </p:nvSpPr>
        <p:spPr>
          <a:xfrm>
            <a:off x="7940659" y="121028"/>
            <a:ext cx="3720096" cy="1569660"/>
          </a:xfrm>
          <a:prstGeom prst="rect">
            <a:avLst/>
          </a:prstGeom>
          <a:noFill/>
        </p:spPr>
        <p:txBody>
          <a:bodyPr wrap="square" rtlCol="0">
            <a:spAutoFit/>
          </a:bodyPr>
          <a:lstStyle/>
          <a:p>
            <a:pPr algn="ctr"/>
            <a:r>
              <a:rPr lang="fr-FR" sz="3200" b="1" dirty="0">
                <a:solidFill>
                  <a:srgbClr val="00B0F0"/>
                </a:solidFill>
              </a:rPr>
              <a:t>Maladie de Creutzfeldt-Jakob (MCJ) sporadique</a:t>
            </a:r>
            <a:endParaRPr lang="en-CA" sz="3200" b="1" dirty="0">
              <a:solidFill>
                <a:srgbClr val="00B0F0"/>
              </a:solidFill>
            </a:endParaRPr>
          </a:p>
        </p:txBody>
      </p:sp>
    </p:spTree>
    <p:extLst>
      <p:ext uri="{BB962C8B-B14F-4D97-AF65-F5344CB8AC3E}">
        <p14:creationId xmlns:p14="http://schemas.microsoft.com/office/powerpoint/2010/main" val="25821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981200" y="254000"/>
            <a:ext cx="8229600" cy="1143000"/>
          </a:xfrm>
        </p:spPr>
        <p:txBody>
          <a:bodyPr>
            <a:normAutofit/>
          </a:bodyPr>
          <a:lstStyle/>
          <a:p>
            <a:r>
              <a:rPr lang="fr-FR" dirty="0"/>
              <a:t>Résolution de problème</a:t>
            </a:r>
          </a:p>
        </p:txBody>
      </p:sp>
      <p:pic>
        <p:nvPicPr>
          <p:cNvPr id="5" name="Image 4"/>
          <p:cNvPicPr>
            <a:picLocks noChangeAspect="1"/>
          </p:cNvPicPr>
          <p:nvPr/>
        </p:nvPicPr>
        <p:blipFill>
          <a:blip r:embed="rId3"/>
          <a:stretch>
            <a:fillRect/>
          </a:stretch>
        </p:blipFill>
        <p:spPr>
          <a:xfrm>
            <a:off x="1964268" y="1896533"/>
            <a:ext cx="8703733" cy="4351867"/>
          </a:xfrm>
          <a:prstGeom prst="rect">
            <a:avLst/>
          </a:prstGeom>
        </p:spPr>
      </p:pic>
    </p:spTree>
    <p:extLst>
      <p:ext uri="{BB962C8B-B14F-4D97-AF65-F5344CB8AC3E}">
        <p14:creationId xmlns:p14="http://schemas.microsoft.com/office/powerpoint/2010/main" val="638764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13466" y="1511574"/>
            <a:ext cx="8466667"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Jeu de réflexion imaginé par le mathématicien français Édouard Lucas.</a:t>
            </a:r>
          </a:p>
        </p:txBody>
      </p:sp>
      <p:sp>
        <p:nvSpPr>
          <p:cNvPr id="6" name="Rectangle 5"/>
          <p:cNvSpPr/>
          <p:nvPr/>
        </p:nvSpPr>
        <p:spPr>
          <a:xfrm>
            <a:off x="4017909" y="128600"/>
            <a:ext cx="4220964"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a:ea typeface="+mn-ea"/>
                <a:cs typeface="+mn-cs"/>
              </a:rPr>
              <a:t>Les tours de Hanoï </a:t>
            </a:r>
          </a:p>
        </p:txBody>
      </p:sp>
      <p:pic>
        <p:nvPicPr>
          <p:cNvPr id="10" name="Image 9"/>
          <p:cNvPicPr>
            <a:picLocks noChangeAspect="1"/>
          </p:cNvPicPr>
          <p:nvPr/>
        </p:nvPicPr>
        <p:blipFill>
          <a:blip r:embed="rId3"/>
          <a:stretch>
            <a:fillRect/>
          </a:stretch>
        </p:blipFill>
        <p:spPr>
          <a:xfrm>
            <a:off x="3683000" y="2531805"/>
            <a:ext cx="4813300" cy="2247900"/>
          </a:xfrm>
          <a:prstGeom prst="rect">
            <a:avLst/>
          </a:prstGeom>
        </p:spPr>
      </p:pic>
    </p:spTree>
    <p:extLst>
      <p:ext uri="{BB962C8B-B14F-4D97-AF65-F5344CB8AC3E}">
        <p14:creationId xmlns:p14="http://schemas.microsoft.com/office/powerpoint/2010/main" val="358887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7040" y="4779705"/>
            <a:ext cx="8466667" cy="1384995"/>
          </a:xfrm>
          <a:prstGeom prst="rect">
            <a:avLst/>
          </a:prstGeom>
        </p:spPr>
        <p:txBody>
          <a:bodyPr wrap="square">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on ne peut déplacer plus d’un disque à la fois</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on ne peut placer un disque que sur un autre disque plus grand que lui ou sur un emplacement vide</a:t>
            </a:r>
          </a:p>
        </p:txBody>
      </p:sp>
      <p:sp>
        <p:nvSpPr>
          <p:cNvPr id="6" name="Rectangle 5"/>
          <p:cNvSpPr/>
          <p:nvPr/>
        </p:nvSpPr>
        <p:spPr>
          <a:xfrm>
            <a:off x="4017909" y="128600"/>
            <a:ext cx="4220964"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uLnTx/>
                <a:uFillTx/>
                <a:latin typeface="Calibri"/>
                <a:ea typeface="+mn-ea"/>
                <a:cs typeface="+mn-cs"/>
              </a:rPr>
              <a:t>Les tours de Hanoï </a:t>
            </a:r>
          </a:p>
        </p:txBody>
      </p:sp>
      <p:pic>
        <p:nvPicPr>
          <p:cNvPr id="2" name="Image 1"/>
          <p:cNvPicPr>
            <a:picLocks noChangeAspect="1"/>
          </p:cNvPicPr>
          <p:nvPr/>
        </p:nvPicPr>
        <p:blipFill>
          <a:blip r:embed="rId3"/>
          <a:stretch>
            <a:fillRect/>
          </a:stretch>
        </p:blipFill>
        <p:spPr>
          <a:xfrm>
            <a:off x="3683000" y="2531805"/>
            <a:ext cx="4813300" cy="2247900"/>
          </a:xfrm>
          <a:prstGeom prst="rect">
            <a:avLst/>
          </a:prstGeom>
        </p:spPr>
      </p:pic>
      <p:sp>
        <p:nvSpPr>
          <p:cNvPr id="3" name="Rectangle 2"/>
          <p:cNvSpPr/>
          <p:nvPr/>
        </p:nvSpPr>
        <p:spPr>
          <a:xfrm>
            <a:off x="1887038" y="1082408"/>
            <a:ext cx="8466668"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a:ea typeface="+mn-ea"/>
                <a:cs typeface="+mn-cs"/>
              </a:rPr>
              <a:t>Déplacer des disques de diamètres différents d’une tour de « départ » à une tour d’« arrivée », en un minimum de coups, tout en respectant les règles suivantes :</a:t>
            </a:r>
          </a:p>
        </p:txBody>
      </p:sp>
    </p:spTree>
    <p:extLst>
      <p:ext uri="{BB962C8B-B14F-4D97-AF65-F5344CB8AC3E}">
        <p14:creationId xmlns:p14="http://schemas.microsoft.com/office/powerpoint/2010/main" val="186177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t="5608"/>
          <a:stretch/>
        </p:blipFill>
        <p:spPr>
          <a:xfrm>
            <a:off x="2750666" y="2428875"/>
            <a:ext cx="6128750" cy="1906058"/>
          </a:xfrm>
          <a:prstGeom prst="rect">
            <a:avLst/>
          </a:prstGeom>
        </p:spPr>
      </p:pic>
    </p:spTree>
    <p:extLst>
      <p:ext uri="{BB962C8B-B14F-4D97-AF65-F5344CB8AC3E}">
        <p14:creationId xmlns:p14="http://schemas.microsoft.com/office/powerpoint/2010/main" val="2722665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524000" y="1202267"/>
            <a:ext cx="9144000" cy="3888954"/>
          </a:xfrm>
          <a:prstGeom prst="rect">
            <a:avLst/>
          </a:prstGeom>
        </p:spPr>
      </p:pic>
      <p:pic>
        <p:nvPicPr>
          <p:cNvPr id="2" name="Picture 1">
            <a:extLst>
              <a:ext uri="{FF2B5EF4-FFF2-40B4-BE49-F238E27FC236}">
                <a16:creationId xmlns:a16="http://schemas.microsoft.com/office/drawing/2014/main" id="{A365B804-8B7E-D485-3352-1C8D5201BA96}"/>
              </a:ext>
            </a:extLst>
          </p:cNvPr>
          <p:cNvPicPr>
            <a:picLocks noChangeAspect="1"/>
          </p:cNvPicPr>
          <p:nvPr/>
        </p:nvPicPr>
        <p:blipFill>
          <a:blip r:embed="rId4"/>
          <a:stretch>
            <a:fillRect/>
          </a:stretch>
        </p:blipFill>
        <p:spPr>
          <a:xfrm>
            <a:off x="8859035" y="5263376"/>
            <a:ext cx="3223427" cy="1421781"/>
          </a:xfrm>
          <a:prstGeom prst="rect">
            <a:avLst/>
          </a:prstGeom>
        </p:spPr>
      </p:pic>
    </p:spTree>
    <p:extLst>
      <p:ext uri="{BB962C8B-B14F-4D97-AF65-F5344CB8AC3E}">
        <p14:creationId xmlns:p14="http://schemas.microsoft.com/office/powerpoint/2010/main" val="10710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Stratégie par essai-erreur</a:t>
            </a:r>
          </a:p>
        </p:txBody>
      </p:sp>
      <p:sp>
        <p:nvSpPr>
          <p:cNvPr id="12" name="Explosion 2 11"/>
          <p:cNvSpPr/>
          <p:nvPr/>
        </p:nvSpPr>
        <p:spPr>
          <a:xfrm>
            <a:off x="4385734" y="1693333"/>
            <a:ext cx="4555067" cy="2286000"/>
          </a:xfrm>
          <a:prstGeom prst="irregularSeal2">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ZoneTexte 12"/>
          <p:cNvSpPr txBox="1"/>
          <p:nvPr/>
        </p:nvSpPr>
        <p:spPr>
          <a:xfrm>
            <a:off x="5384801" y="2455332"/>
            <a:ext cx="221826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bg1"/>
                </a:solidFill>
                <a:effectLst/>
                <a:uLnTx/>
                <a:uFillTx/>
                <a:latin typeface="Calibri"/>
                <a:ea typeface="+mn-ea"/>
                <a:cs typeface="+mn-cs"/>
              </a:rPr>
              <a:t>Ressources cognitives</a:t>
            </a:r>
          </a:p>
        </p:txBody>
      </p:sp>
      <p:sp>
        <p:nvSpPr>
          <p:cNvPr id="3" name="Titre 1">
            <a:extLst>
              <a:ext uri="{FF2B5EF4-FFF2-40B4-BE49-F238E27FC236}">
                <a16:creationId xmlns:a16="http://schemas.microsoft.com/office/drawing/2014/main" id="{4F254670-5606-0D91-A19E-02AFD680ADAF}"/>
              </a:ext>
            </a:extLst>
          </p:cNvPr>
          <p:cNvSpPr txBox="1">
            <a:spLocks/>
          </p:cNvSpPr>
          <p:nvPr/>
        </p:nvSpPr>
        <p:spPr>
          <a:xfrm>
            <a:off x="1981200" y="5519738"/>
            <a:ext cx="85344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prstClr val="black"/>
                </a:solidFill>
                <a:effectLst/>
                <a:uLnTx/>
                <a:uFillTx/>
                <a:latin typeface="Calibri"/>
                <a:ea typeface="+mj-ea"/>
                <a:cs typeface="+mj-cs"/>
              </a:rPr>
              <a:t>Stratégie de planification en sous-buts</a:t>
            </a:r>
          </a:p>
        </p:txBody>
      </p:sp>
    </p:spTree>
    <p:extLst>
      <p:ext uri="{BB962C8B-B14F-4D97-AF65-F5344CB8AC3E}">
        <p14:creationId xmlns:p14="http://schemas.microsoft.com/office/powerpoint/2010/main" val="337721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981200" y="5519738"/>
            <a:ext cx="85344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prstClr val="black"/>
                </a:solidFill>
                <a:effectLst/>
                <a:uLnTx/>
                <a:uFillTx/>
                <a:latin typeface="Calibri"/>
                <a:ea typeface="+mj-ea"/>
                <a:cs typeface="+mj-cs"/>
              </a:rPr>
              <a:t>Stratégie de planification en sous-buts</a:t>
            </a:r>
          </a:p>
        </p:txBody>
      </p:sp>
      <p:pic>
        <p:nvPicPr>
          <p:cNvPr id="6" name="Image 5"/>
          <p:cNvPicPr>
            <a:picLocks noChangeAspect="1"/>
          </p:cNvPicPr>
          <p:nvPr/>
        </p:nvPicPr>
        <p:blipFill rotWithShape="1">
          <a:blip r:embed="rId3"/>
          <a:srcRect l="1" r="796"/>
          <a:stretch/>
        </p:blipFill>
        <p:spPr>
          <a:xfrm>
            <a:off x="8547102" y="1495563"/>
            <a:ext cx="1516062" cy="1825534"/>
          </a:xfrm>
          <a:prstGeom prst="rect">
            <a:avLst/>
          </a:prstGeom>
        </p:spPr>
      </p:pic>
      <p:pic>
        <p:nvPicPr>
          <p:cNvPr id="12" name="Image 11"/>
          <p:cNvPicPr>
            <a:picLocks noChangeAspect="1"/>
          </p:cNvPicPr>
          <p:nvPr/>
        </p:nvPicPr>
        <p:blipFill rotWithShape="1">
          <a:blip r:embed="rId4"/>
          <a:srcRect l="630" r="515"/>
          <a:stretch/>
        </p:blipFill>
        <p:spPr>
          <a:xfrm>
            <a:off x="3638550" y="1715698"/>
            <a:ext cx="3657600" cy="3366419"/>
          </a:xfrm>
          <a:prstGeom prst="rect">
            <a:avLst/>
          </a:prstGeom>
        </p:spPr>
      </p:pic>
      <p:pic>
        <p:nvPicPr>
          <p:cNvPr id="7" name="Image 6"/>
          <p:cNvPicPr>
            <a:picLocks noChangeAspect="1"/>
          </p:cNvPicPr>
          <p:nvPr/>
        </p:nvPicPr>
        <p:blipFill rotWithShape="1">
          <a:blip r:embed="rId5"/>
          <a:srcRect t="1" b="2327"/>
          <a:stretch/>
        </p:blipFill>
        <p:spPr>
          <a:xfrm>
            <a:off x="7967133" y="4087126"/>
            <a:ext cx="2362200" cy="1399274"/>
          </a:xfrm>
          <a:prstGeom prst="rect">
            <a:avLst/>
          </a:prstGeom>
        </p:spPr>
      </p:pic>
      <p:sp>
        <p:nvSpPr>
          <p:cNvPr id="9" name="Titre 1">
            <a:extLst>
              <a:ext uri="{FF2B5EF4-FFF2-40B4-BE49-F238E27FC236}">
                <a16:creationId xmlns:a16="http://schemas.microsoft.com/office/drawing/2014/main" id="{742AF83C-F92C-9BD5-C7BB-CB2157A9C2CB}"/>
              </a:ext>
            </a:extLst>
          </p:cNvPr>
          <p:cNvSpPr>
            <a:spLocks noGrp="1"/>
          </p:cNvSpPr>
          <p:nvPr>
            <p:ph type="title"/>
          </p:nvPr>
        </p:nvSpPr>
        <p:spPr>
          <a:xfrm>
            <a:off x="609600" y="274638"/>
            <a:ext cx="10972800" cy="1143000"/>
          </a:xfrm>
        </p:spPr>
        <p:txBody>
          <a:bodyPr/>
          <a:lstStyle/>
          <a:p>
            <a:r>
              <a:rPr lang="fr-FR" dirty="0"/>
              <a:t>Stratégie par essai-erreur</a:t>
            </a:r>
          </a:p>
        </p:txBody>
      </p:sp>
    </p:spTree>
    <p:extLst>
      <p:ext uri="{BB962C8B-B14F-4D97-AF65-F5344CB8AC3E}">
        <p14:creationId xmlns:p14="http://schemas.microsoft.com/office/powerpoint/2010/main" val="25653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742AF83C-F92C-9BD5-C7BB-CB2157A9C2CB}"/>
              </a:ext>
            </a:extLst>
          </p:cNvPr>
          <p:cNvSpPr>
            <a:spLocks noGrp="1"/>
          </p:cNvSpPr>
          <p:nvPr>
            <p:ph type="title"/>
          </p:nvPr>
        </p:nvSpPr>
        <p:spPr>
          <a:xfrm>
            <a:off x="609600" y="274638"/>
            <a:ext cx="10972800" cy="1143000"/>
          </a:xfrm>
        </p:spPr>
        <p:txBody>
          <a:bodyPr/>
          <a:lstStyle/>
          <a:p>
            <a:r>
              <a:rPr lang="fr-FR" dirty="0"/>
              <a:t>Test de réflexion cognitive</a:t>
            </a:r>
          </a:p>
        </p:txBody>
      </p:sp>
      <p:sp>
        <p:nvSpPr>
          <p:cNvPr id="2" name="TextBox 1">
            <a:extLst>
              <a:ext uri="{FF2B5EF4-FFF2-40B4-BE49-F238E27FC236}">
                <a16:creationId xmlns:a16="http://schemas.microsoft.com/office/drawing/2014/main" id="{77628186-4091-2C9D-1B6C-70B7BE4581F4}"/>
              </a:ext>
            </a:extLst>
          </p:cNvPr>
          <p:cNvSpPr txBox="1"/>
          <p:nvPr/>
        </p:nvSpPr>
        <p:spPr>
          <a:xfrm>
            <a:off x="609600" y="1770565"/>
            <a:ext cx="10972800" cy="1015663"/>
          </a:xfrm>
          <a:prstGeom prst="rect">
            <a:avLst/>
          </a:prstGeom>
          <a:noFill/>
        </p:spPr>
        <p:txBody>
          <a:bodyPr wrap="square" rtlCol="0">
            <a:spAutoFit/>
          </a:bodyPr>
          <a:lstStyle/>
          <a:p>
            <a:r>
              <a:rPr lang="fr-FR" sz="3000" dirty="0"/>
              <a:t>1 - Une batte et une balle coûtent 1,10€ au total. La batte coûte 1,00€ de plus que la balle. Combien coûte la balle ?</a:t>
            </a:r>
          </a:p>
        </p:txBody>
      </p:sp>
      <p:sp>
        <p:nvSpPr>
          <p:cNvPr id="3" name="TextBox 2">
            <a:extLst>
              <a:ext uri="{FF2B5EF4-FFF2-40B4-BE49-F238E27FC236}">
                <a16:creationId xmlns:a16="http://schemas.microsoft.com/office/drawing/2014/main" id="{3C7EC9D5-C25A-3C30-C319-AC9721FF2909}"/>
              </a:ext>
            </a:extLst>
          </p:cNvPr>
          <p:cNvSpPr txBox="1"/>
          <p:nvPr/>
        </p:nvSpPr>
        <p:spPr>
          <a:xfrm>
            <a:off x="609599" y="3195141"/>
            <a:ext cx="10972799" cy="1015663"/>
          </a:xfrm>
          <a:prstGeom prst="rect">
            <a:avLst/>
          </a:prstGeom>
          <a:noFill/>
        </p:spPr>
        <p:txBody>
          <a:bodyPr wrap="square" rtlCol="0">
            <a:spAutoFit/>
          </a:bodyPr>
          <a:lstStyle/>
          <a:p>
            <a:r>
              <a:rPr lang="fr-FR" sz="3000" dirty="0"/>
              <a:t>2 - S’il faut 5 minutes à 5 machines pour fabriquer 5 articles, combien de temps faudrait-il à 100 machines pour fabriquer 100 articles ?</a:t>
            </a:r>
          </a:p>
        </p:txBody>
      </p:sp>
      <p:sp>
        <p:nvSpPr>
          <p:cNvPr id="4" name="TextBox 3">
            <a:extLst>
              <a:ext uri="{FF2B5EF4-FFF2-40B4-BE49-F238E27FC236}">
                <a16:creationId xmlns:a16="http://schemas.microsoft.com/office/drawing/2014/main" id="{C7918510-7210-80EE-897A-75476B7587FA}"/>
              </a:ext>
            </a:extLst>
          </p:cNvPr>
          <p:cNvSpPr txBox="1"/>
          <p:nvPr/>
        </p:nvSpPr>
        <p:spPr>
          <a:xfrm>
            <a:off x="609599" y="4655024"/>
            <a:ext cx="10972799" cy="1938992"/>
          </a:xfrm>
          <a:prstGeom prst="rect">
            <a:avLst/>
          </a:prstGeom>
          <a:noFill/>
        </p:spPr>
        <p:txBody>
          <a:bodyPr wrap="square" rtlCol="0">
            <a:spAutoFit/>
          </a:bodyPr>
          <a:lstStyle/>
          <a:p>
            <a:r>
              <a:rPr lang="fr-FR" sz="3000" dirty="0"/>
              <a:t>3 - Dans un lac, il y a une parcelle de nénuphars. Chaque jour, la taille de la parcelle double. S’il faut 48 jours pour que la parcelle couvre tout le lac, combien de temps faudrait-il pour que la parcelle couvre la moitié du lac ?</a:t>
            </a:r>
          </a:p>
        </p:txBody>
      </p:sp>
    </p:spTree>
    <p:extLst>
      <p:ext uri="{BB962C8B-B14F-4D97-AF65-F5344CB8AC3E}">
        <p14:creationId xmlns:p14="http://schemas.microsoft.com/office/powerpoint/2010/main" val="79200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stretch>
            <a:fillRect/>
          </a:stretch>
        </p:blipFill>
        <p:spPr>
          <a:xfrm>
            <a:off x="2459972" y="1825535"/>
            <a:ext cx="7750829" cy="2937933"/>
          </a:xfrm>
          <a:prstGeom prst="rect">
            <a:avLst/>
          </a:prstGeom>
        </p:spPr>
      </p:pic>
      <p:sp>
        <p:nvSpPr>
          <p:cNvPr id="3" name="Titre 1">
            <a:extLst>
              <a:ext uri="{FF2B5EF4-FFF2-40B4-BE49-F238E27FC236}">
                <a16:creationId xmlns:a16="http://schemas.microsoft.com/office/drawing/2014/main" id="{6541CE25-AC4B-42B4-2BAC-6A807743FC5B}"/>
              </a:ext>
            </a:extLst>
          </p:cNvPr>
          <p:cNvSpPr txBox="1">
            <a:spLocks/>
          </p:cNvSpPr>
          <p:nvPr/>
        </p:nvSpPr>
        <p:spPr>
          <a:xfrm>
            <a:off x="1981200" y="5519738"/>
            <a:ext cx="8534400" cy="114300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prstClr val="black"/>
                </a:solidFill>
                <a:effectLst/>
                <a:uLnTx/>
                <a:uFillTx/>
                <a:latin typeface="Calibri"/>
                <a:ea typeface="+mj-ea"/>
                <a:cs typeface="+mj-cs"/>
              </a:rPr>
              <a:t>Stratégie de planification en sous-buts</a:t>
            </a:r>
          </a:p>
        </p:txBody>
      </p:sp>
      <p:sp>
        <p:nvSpPr>
          <p:cNvPr id="9" name="Titre 1">
            <a:extLst>
              <a:ext uri="{FF2B5EF4-FFF2-40B4-BE49-F238E27FC236}">
                <a16:creationId xmlns:a16="http://schemas.microsoft.com/office/drawing/2014/main" id="{5EBFD489-2A91-74F7-6A69-2E8DC4271396}"/>
              </a:ext>
            </a:extLst>
          </p:cNvPr>
          <p:cNvSpPr>
            <a:spLocks noGrp="1"/>
          </p:cNvSpPr>
          <p:nvPr>
            <p:ph type="title"/>
          </p:nvPr>
        </p:nvSpPr>
        <p:spPr>
          <a:xfrm>
            <a:off x="609600" y="274638"/>
            <a:ext cx="10972800" cy="1143000"/>
          </a:xfrm>
        </p:spPr>
        <p:txBody>
          <a:bodyPr/>
          <a:lstStyle/>
          <a:p>
            <a:r>
              <a:rPr lang="fr-FR" dirty="0"/>
              <a:t>Stratégie par essai-erreur</a:t>
            </a:r>
          </a:p>
        </p:txBody>
      </p:sp>
    </p:spTree>
    <p:extLst>
      <p:ext uri="{BB962C8B-B14F-4D97-AF65-F5344CB8AC3E}">
        <p14:creationId xmlns:p14="http://schemas.microsoft.com/office/powerpoint/2010/main" val="20323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1524000" y="0"/>
            <a:ext cx="3429000" cy="6858000"/>
          </a:xfrm>
          <a:prstGeom prst="rect">
            <a:avLst/>
          </a:prstGeom>
        </p:spPr>
      </p:pic>
      <p:pic>
        <p:nvPicPr>
          <p:cNvPr id="6" name="Image 5"/>
          <p:cNvPicPr>
            <a:picLocks noChangeAspect="1"/>
          </p:cNvPicPr>
          <p:nvPr/>
        </p:nvPicPr>
        <p:blipFill>
          <a:blip r:embed="rId4"/>
          <a:stretch>
            <a:fillRect/>
          </a:stretch>
        </p:blipFill>
        <p:spPr>
          <a:xfrm>
            <a:off x="5953684" y="313598"/>
            <a:ext cx="4714317" cy="6090323"/>
          </a:xfrm>
          <a:prstGeom prst="rect">
            <a:avLst/>
          </a:prstGeom>
        </p:spPr>
      </p:pic>
    </p:spTree>
    <p:extLst>
      <p:ext uri="{BB962C8B-B14F-4D97-AF65-F5344CB8AC3E}">
        <p14:creationId xmlns:p14="http://schemas.microsoft.com/office/powerpoint/2010/main" val="52451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54000"/>
            <a:ext cx="8229600" cy="1143000"/>
          </a:xfrm>
        </p:spPr>
        <p:txBody>
          <a:bodyPr>
            <a:normAutofit/>
          </a:bodyPr>
          <a:lstStyle/>
          <a:p>
            <a:r>
              <a:rPr lang="fr-FR" dirty="0"/>
              <a:t>Raisonnement</a:t>
            </a:r>
          </a:p>
        </p:txBody>
      </p:sp>
      <p:sp>
        <p:nvSpPr>
          <p:cNvPr id="3" name="Espace réservé du contenu 2"/>
          <p:cNvSpPr>
            <a:spLocks noGrp="1"/>
          </p:cNvSpPr>
          <p:nvPr>
            <p:ph idx="1"/>
          </p:nvPr>
        </p:nvSpPr>
        <p:spPr>
          <a:xfrm>
            <a:off x="1981200" y="1600201"/>
            <a:ext cx="8229600" cy="2853267"/>
          </a:xfrm>
        </p:spPr>
        <p:txBody>
          <a:bodyPr/>
          <a:lstStyle/>
          <a:p>
            <a:r>
              <a:rPr lang="fr-FR" dirty="0"/>
              <a:t>La pensée humaine est-elle logique ? </a:t>
            </a:r>
          </a:p>
          <a:p>
            <a:r>
              <a:rPr lang="fr-FR" dirty="0"/>
              <a:t>Quels écarts à la logique formelle suit elle ? Et pourquoi ? </a:t>
            </a:r>
          </a:p>
        </p:txBody>
      </p:sp>
    </p:spTree>
    <p:extLst>
      <p:ext uri="{BB962C8B-B14F-4D97-AF65-F5344CB8AC3E}">
        <p14:creationId xmlns:p14="http://schemas.microsoft.com/office/powerpoint/2010/main" val="198123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667000" y="0"/>
            <a:ext cx="6832694" cy="6858000"/>
          </a:xfrm>
          <a:prstGeom prst="rect">
            <a:avLst/>
          </a:prstGeom>
        </p:spPr>
      </p:pic>
    </p:spTree>
    <p:extLst>
      <p:ext uri="{BB962C8B-B14F-4D97-AF65-F5344CB8AC3E}">
        <p14:creationId xmlns:p14="http://schemas.microsoft.com/office/powerpoint/2010/main" val="3865550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t="5724"/>
          <a:stretch/>
        </p:blipFill>
        <p:spPr>
          <a:xfrm>
            <a:off x="3848101" y="142877"/>
            <a:ext cx="4488873" cy="6465426"/>
          </a:xfrm>
          <a:prstGeom prst="rect">
            <a:avLst/>
          </a:prstGeom>
        </p:spPr>
      </p:pic>
    </p:spTree>
    <p:extLst>
      <p:ext uri="{BB962C8B-B14F-4D97-AF65-F5344CB8AC3E}">
        <p14:creationId xmlns:p14="http://schemas.microsoft.com/office/powerpoint/2010/main" val="2884798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947334" y="131235"/>
            <a:ext cx="4114799" cy="6515098"/>
          </a:xfrm>
          <a:prstGeom prst="rect">
            <a:avLst/>
          </a:prstGeom>
        </p:spPr>
      </p:pic>
      <p:pic>
        <p:nvPicPr>
          <p:cNvPr id="5" name="Image 4"/>
          <p:cNvPicPr>
            <a:picLocks noChangeAspect="1"/>
          </p:cNvPicPr>
          <p:nvPr/>
        </p:nvPicPr>
        <p:blipFill>
          <a:blip r:embed="rId4"/>
          <a:stretch>
            <a:fillRect/>
          </a:stretch>
        </p:blipFill>
        <p:spPr>
          <a:xfrm>
            <a:off x="7179734" y="270934"/>
            <a:ext cx="2607733" cy="2607733"/>
          </a:xfrm>
          <a:prstGeom prst="rect">
            <a:avLst/>
          </a:prstGeom>
        </p:spPr>
      </p:pic>
    </p:spTree>
    <p:extLst>
      <p:ext uri="{BB962C8B-B14F-4D97-AF65-F5344CB8AC3E}">
        <p14:creationId xmlns:p14="http://schemas.microsoft.com/office/powerpoint/2010/main" val="503505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S’il pleut Pierre sort avec son parapluie</a:t>
            </a:r>
          </a:p>
        </p:txBody>
      </p:sp>
      <p:pic>
        <p:nvPicPr>
          <p:cNvPr id="4" name="Image 3"/>
          <p:cNvPicPr>
            <a:picLocks noChangeAspect="1"/>
          </p:cNvPicPr>
          <p:nvPr/>
        </p:nvPicPr>
        <p:blipFill>
          <a:blip r:embed="rId3"/>
          <a:stretch>
            <a:fillRect/>
          </a:stretch>
        </p:blipFill>
        <p:spPr>
          <a:xfrm>
            <a:off x="2204163" y="2298372"/>
            <a:ext cx="3553170" cy="3391229"/>
          </a:xfrm>
          <a:prstGeom prst="rect">
            <a:avLst/>
          </a:prstGeom>
        </p:spPr>
      </p:pic>
      <p:sp>
        <p:nvSpPr>
          <p:cNvPr id="5" name="ZoneTexte 4"/>
          <p:cNvSpPr txBox="1"/>
          <p:nvPr/>
        </p:nvSpPr>
        <p:spPr>
          <a:xfrm>
            <a:off x="6434667" y="2637004"/>
            <a:ext cx="3335867" cy="5847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prstClr val="black"/>
                </a:solidFill>
                <a:effectLst/>
                <a:uLnTx/>
                <a:uFillTx/>
                <a:latin typeface="Calibri"/>
                <a:ea typeface="+mn-ea"/>
                <a:cs typeface="+mn-cs"/>
              </a:rPr>
              <a:t>Est-ce qu’il pleut ? </a:t>
            </a:r>
          </a:p>
        </p:txBody>
      </p:sp>
      <p:sp>
        <p:nvSpPr>
          <p:cNvPr id="6" name="ZoneTexte 4">
            <a:extLst>
              <a:ext uri="{FF2B5EF4-FFF2-40B4-BE49-F238E27FC236}">
                <a16:creationId xmlns:a16="http://schemas.microsoft.com/office/drawing/2014/main" id="{DEFE99F5-756C-879E-A402-00BCE3404F32}"/>
              </a:ext>
            </a:extLst>
          </p:cNvPr>
          <p:cNvSpPr txBox="1"/>
          <p:nvPr/>
        </p:nvSpPr>
        <p:spPr>
          <a:xfrm>
            <a:off x="7113559" y="3856371"/>
            <a:ext cx="333586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00B0F0"/>
                </a:solidFill>
                <a:effectLst/>
                <a:uLnTx/>
                <a:uFillTx/>
                <a:latin typeface="Calibri"/>
                <a:ea typeface="+mn-ea"/>
                <a:cs typeface="+mn-cs"/>
              </a:rPr>
              <a:t>Si </a:t>
            </a:r>
            <a:r>
              <a:rPr kumimoji="0" lang="fr-FR" sz="3200" b="0" i="1" u="none" strike="noStrike" kern="1200" cap="none" spc="0" normalizeH="0" baseline="0" dirty="0">
                <a:ln>
                  <a:noFill/>
                </a:ln>
                <a:solidFill>
                  <a:srgbClr val="00B0F0"/>
                </a:solidFill>
                <a:effectLst/>
                <a:uLnTx/>
                <a:uFillTx/>
                <a:latin typeface="Calibri"/>
                <a:ea typeface="+mn-ea"/>
                <a:cs typeface="+mn-cs"/>
              </a:rPr>
              <a:t>p</a:t>
            </a:r>
            <a:r>
              <a:rPr kumimoji="0" lang="fr-FR" sz="3200" b="0" u="none" strike="noStrike" kern="1200" cap="none" spc="0" normalizeH="0" baseline="0" dirty="0">
                <a:ln>
                  <a:noFill/>
                </a:ln>
                <a:solidFill>
                  <a:srgbClr val="00B0F0"/>
                </a:solidFill>
                <a:effectLst/>
                <a:uLnTx/>
                <a:uFillTx/>
                <a:latin typeface="Calibri"/>
                <a:ea typeface="+mn-ea"/>
                <a:cs typeface="+mn-cs"/>
              </a:rPr>
              <a:t>, alors </a:t>
            </a:r>
            <a:r>
              <a:rPr kumimoji="0" lang="fr-FR" sz="3200" b="0" i="1" u="none" strike="noStrike" kern="1200" cap="none" spc="0" normalizeH="0" baseline="0" dirty="0">
                <a:ln>
                  <a:noFill/>
                </a:ln>
                <a:solidFill>
                  <a:srgbClr val="00B0F0"/>
                </a:solidFill>
                <a:effectLst/>
                <a:uLnTx/>
                <a:uFillTx/>
                <a:latin typeface="Calibri"/>
                <a:ea typeface="+mn-ea"/>
                <a:cs typeface="+mn-cs"/>
              </a:rPr>
              <a:t>q</a:t>
            </a:r>
          </a:p>
        </p:txBody>
      </p:sp>
      <p:sp>
        <p:nvSpPr>
          <p:cNvPr id="7" name="ZoneTexte 4">
            <a:extLst>
              <a:ext uri="{FF2B5EF4-FFF2-40B4-BE49-F238E27FC236}">
                <a16:creationId xmlns:a16="http://schemas.microsoft.com/office/drawing/2014/main" id="{0FDF1058-C0F9-98D4-6F5D-4C240F8A1F25}"/>
              </a:ext>
            </a:extLst>
          </p:cNvPr>
          <p:cNvSpPr txBox="1"/>
          <p:nvPr/>
        </p:nvSpPr>
        <p:spPr>
          <a:xfrm>
            <a:off x="5757333" y="4891687"/>
            <a:ext cx="271245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00B0F0"/>
                </a:solidFill>
                <a:effectLst/>
                <a:uLnTx/>
                <a:uFillTx/>
                <a:latin typeface="Calibri"/>
                <a:ea typeface="+mn-ea"/>
                <a:cs typeface="+mn-cs"/>
              </a:rPr>
              <a:t>antécédent</a:t>
            </a:r>
            <a:endParaRPr kumimoji="0" lang="fr-FR" sz="3200" b="0" i="1" u="none" strike="noStrike" kern="1200" cap="none" spc="0" normalizeH="0" baseline="0" dirty="0">
              <a:ln>
                <a:noFill/>
              </a:ln>
              <a:solidFill>
                <a:srgbClr val="00B0F0"/>
              </a:solidFill>
              <a:effectLst/>
              <a:uLnTx/>
              <a:uFillTx/>
              <a:latin typeface="Calibri"/>
              <a:ea typeface="+mn-ea"/>
              <a:cs typeface="+mn-cs"/>
            </a:endParaRPr>
          </a:p>
        </p:txBody>
      </p:sp>
      <p:sp>
        <p:nvSpPr>
          <p:cNvPr id="8" name="ZoneTexte 4">
            <a:extLst>
              <a:ext uri="{FF2B5EF4-FFF2-40B4-BE49-F238E27FC236}">
                <a16:creationId xmlns:a16="http://schemas.microsoft.com/office/drawing/2014/main" id="{EC9AF944-FEDF-5059-33BA-78FB398B4ED2}"/>
              </a:ext>
            </a:extLst>
          </p:cNvPr>
          <p:cNvSpPr txBox="1"/>
          <p:nvPr/>
        </p:nvSpPr>
        <p:spPr>
          <a:xfrm>
            <a:off x="9009870" y="4891686"/>
            <a:ext cx="271245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dirty="0">
                <a:ln>
                  <a:noFill/>
                </a:ln>
                <a:solidFill>
                  <a:srgbClr val="00B0F0"/>
                </a:solidFill>
                <a:effectLst/>
                <a:uLnTx/>
                <a:uFillTx/>
                <a:latin typeface="Calibri"/>
                <a:ea typeface="+mn-ea"/>
                <a:cs typeface="+mn-cs"/>
              </a:rPr>
              <a:t>conséquent</a:t>
            </a:r>
            <a:endParaRPr kumimoji="0" lang="fr-FR" sz="3200" b="0" i="1" u="none" strike="noStrike" kern="1200" cap="none" spc="0" normalizeH="0" baseline="0" dirty="0">
              <a:ln>
                <a:noFill/>
              </a:ln>
              <a:solidFill>
                <a:srgbClr val="00B0F0"/>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FA057FA4-7F40-535B-0140-7CB8F076C0D8}"/>
              </a:ext>
            </a:extLst>
          </p:cNvPr>
          <p:cNvCxnSpPr>
            <a:cxnSpLocks/>
          </p:cNvCxnSpPr>
          <p:nvPr/>
        </p:nvCxnSpPr>
        <p:spPr>
          <a:xfrm flipV="1">
            <a:off x="7796018" y="4441146"/>
            <a:ext cx="392697" cy="450540"/>
          </a:xfrm>
          <a:prstGeom prst="straightConnector1">
            <a:avLst/>
          </a:prstGeom>
          <a:ln w="53975">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AE425DF-19B8-62DA-A9AE-630467E08B7E}"/>
              </a:ext>
            </a:extLst>
          </p:cNvPr>
          <p:cNvCxnSpPr>
            <a:cxnSpLocks/>
          </p:cNvCxnSpPr>
          <p:nvPr/>
        </p:nvCxnSpPr>
        <p:spPr>
          <a:xfrm flipH="1" flipV="1">
            <a:off x="9781228" y="4441146"/>
            <a:ext cx="445169" cy="450540"/>
          </a:xfrm>
          <a:prstGeom prst="straightConnector1">
            <a:avLst/>
          </a:prstGeom>
          <a:ln w="53975">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128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iagram&#10;&#10;Description automatically generated">
            <a:extLst>
              <a:ext uri="{FF2B5EF4-FFF2-40B4-BE49-F238E27FC236}">
                <a16:creationId xmlns:a16="http://schemas.microsoft.com/office/drawing/2014/main" id="{8F30CC7B-D934-F1DF-392D-567530A5F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34925"/>
            <a:ext cx="489585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C8C2585F-03D8-95AE-061D-D5797D8FE7EE}"/>
              </a:ext>
            </a:extLst>
          </p:cNvPr>
          <p:cNvSpPr>
            <a:spLocks noGrp="1"/>
          </p:cNvSpPr>
          <p:nvPr>
            <p:ph type="title"/>
          </p:nvPr>
        </p:nvSpPr>
        <p:spPr>
          <a:xfrm>
            <a:off x="609600" y="274638"/>
            <a:ext cx="10972800" cy="1143000"/>
          </a:xfrm>
        </p:spPr>
        <p:txBody>
          <a:bodyPr/>
          <a:lstStyle/>
          <a:p>
            <a:pPr algn="l"/>
            <a:r>
              <a:rPr lang="fr-FR" dirty="0"/>
              <a:t>Syllogisme</a:t>
            </a:r>
          </a:p>
        </p:txBody>
      </p:sp>
    </p:spTree>
    <p:extLst>
      <p:ext uri="{BB962C8B-B14F-4D97-AF65-F5344CB8AC3E}">
        <p14:creationId xmlns:p14="http://schemas.microsoft.com/office/powerpoint/2010/main" val="73297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6857-1203-97E6-B50B-4AF3F7ACD904}"/>
              </a:ext>
            </a:extLst>
          </p:cNvPr>
          <p:cNvSpPr>
            <a:spLocks noGrp="1"/>
          </p:cNvSpPr>
          <p:nvPr>
            <p:ph type="title"/>
          </p:nvPr>
        </p:nvSpPr>
        <p:spPr/>
        <p:txBody>
          <a:bodyPr/>
          <a:lstStyle/>
          <a:p>
            <a:r>
              <a:rPr lang="fr-FR" dirty="0"/>
              <a:t>La tâche de sélection de </a:t>
            </a:r>
            <a:r>
              <a:rPr lang="fr-FR" dirty="0" err="1"/>
              <a:t>Wason</a:t>
            </a:r>
            <a:endParaRPr lang="fr-FR" dirty="0"/>
          </a:p>
        </p:txBody>
      </p:sp>
      <p:sp>
        <p:nvSpPr>
          <p:cNvPr id="3" name="Content Placeholder 2">
            <a:extLst>
              <a:ext uri="{FF2B5EF4-FFF2-40B4-BE49-F238E27FC236}">
                <a16:creationId xmlns:a16="http://schemas.microsoft.com/office/drawing/2014/main" id="{BBE30447-0DD6-62A6-EF72-EE13E80F8817}"/>
              </a:ext>
            </a:extLst>
          </p:cNvPr>
          <p:cNvSpPr>
            <a:spLocks noGrp="1"/>
          </p:cNvSpPr>
          <p:nvPr>
            <p:ph idx="1"/>
          </p:nvPr>
        </p:nvSpPr>
        <p:spPr>
          <a:xfrm>
            <a:off x="1181100" y="1600202"/>
            <a:ext cx="9829800" cy="2324098"/>
          </a:xfrm>
        </p:spPr>
        <p:txBody>
          <a:bodyPr>
            <a:normAutofit lnSpcReduction="10000"/>
          </a:bodyPr>
          <a:lstStyle/>
          <a:p>
            <a:r>
              <a:rPr lang="fr-FR" sz="2400" dirty="0"/>
              <a:t>Chacun des 4 cartes ci-dessous possède un chiffre sur une face et une lettre sur l’autre</a:t>
            </a:r>
          </a:p>
          <a:p>
            <a:r>
              <a:rPr lang="fr-FR" sz="2400" dirty="0"/>
              <a:t>Quelle(s) carte(s) devez-vous retourner pour déterminer la ou les carte(s) qui ne respecte(nt) pas la règle suivante : </a:t>
            </a:r>
            <a:r>
              <a:rPr lang="fr-FR" sz="2400" dirty="0">
                <a:solidFill>
                  <a:srgbClr val="00B050"/>
                </a:solidFill>
              </a:rPr>
              <a:t>Si une carte a un D sur une face, alors elle porte un 5 sur l’autre face</a:t>
            </a:r>
          </a:p>
          <a:p>
            <a:pPr lvl="1"/>
            <a:r>
              <a:rPr lang="fr-FR" sz="2000" dirty="0"/>
              <a:t>In ne faut pas retourner de carte inutilement, ni oublier d’en retourner une</a:t>
            </a:r>
          </a:p>
        </p:txBody>
      </p:sp>
      <p:pic>
        <p:nvPicPr>
          <p:cNvPr id="5" name="Picture 4">
            <a:extLst>
              <a:ext uri="{FF2B5EF4-FFF2-40B4-BE49-F238E27FC236}">
                <a16:creationId xmlns:a16="http://schemas.microsoft.com/office/drawing/2014/main" id="{5BB7828B-7065-6DC1-2911-58C90CEDED5F}"/>
              </a:ext>
            </a:extLst>
          </p:cNvPr>
          <p:cNvPicPr>
            <a:picLocks noChangeAspect="1"/>
          </p:cNvPicPr>
          <p:nvPr/>
        </p:nvPicPr>
        <p:blipFill>
          <a:blip r:embed="rId3"/>
          <a:stretch>
            <a:fillRect/>
          </a:stretch>
        </p:blipFill>
        <p:spPr>
          <a:xfrm>
            <a:off x="1181100" y="4153982"/>
            <a:ext cx="5029201" cy="2017132"/>
          </a:xfrm>
          <a:prstGeom prst="rect">
            <a:avLst/>
          </a:prstGeom>
        </p:spPr>
      </p:pic>
      <p:sp>
        <p:nvSpPr>
          <p:cNvPr id="6" name="Content Placeholder 2">
            <a:extLst>
              <a:ext uri="{FF2B5EF4-FFF2-40B4-BE49-F238E27FC236}">
                <a16:creationId xmlns:a16="http://schemas.microsoft.com/office/drawing/2014/main" id="{75A9A2D1-8E98-BB62-40FD-D297107A594B}"/>
              </a:ext>
            </a:extLst>
          </p:cNvPr>
          <p:cNvSpPr txBox="1">
            <a:spLocks/>
          </p:cNvSpPr>
          <p:nvPr/>
        </p:nvSpPr>
        <p:spPr>
          <a:xfrm>
            <a:off x="6553200" y="4019548"/>
            <a:ext cx="5029200" cy="2838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2400" dirty="0"/>
              <a:t>Réponse : D et 7</a:t>
            </a:r>
          </a:p>
          <a:p>
            <a:r>
              <a:rPr lang="fr-FR" sz="2400" dirty="0"/>
              <a:t>Mais 80 % de gens se trompent</a:t>
            </a:r>
          </a:p>
          <a:p>
            <a:r>
              <a:rPr lang="fr-FR" sz="2400" dirty="0">
                <a:solidFill>
                  <a:srgbClr val="00B050"/>
                </a:solidFill>
              </a:rPr>
              <a:t>Biais de confirmation : </a:t>
            </a:r>
            <a:r>
              <a:rPr lang="fr-FR" sz="2400" dirty="0"/>
              <a:t>nous avons tendance à chercher la vérification d’une règle plutôt que sa réfutation</a:t>
            </a:r>
          </a:p>
          <a:p>
            <a:pPr lvl="1"/>
            <a:r>
              <a:rPr lang="fr-FR" sz="2000" dirty="0"/>
              <a:t>On ne s’intéresse qu’aux informations qui confirment notre opinion</a:t>
            </a:r>
          </a:p>
        </p:txBody>
      </p:sp>
      <p:sp>
        <p:nvSpPr>
          <p:cNvPr id="7" name="ZoneTexte 4">
            <a:extLst>
              <a:ext uri="{FF2B5EF4-FFF2-40B4-BE49-F238E27FC236}">
                <a16:creationId xmlns:a16="http://schemas.microsoft.com/office/drawing/2014/main" id="{B20CE5AF-0A51-CC56-256B-EE91C7593BA2}"/>
              </a:ext>
            </a:extLst>
          </p:cNvPr>
          <p:cNvSpPr txBox="1"/>
          <p:nvPr/>
        </p:nvSpPr>
        <p:spPr>
          <a:xfrm>
            <a:off x="1560095" y="6171114"/>
            <a:ext cx="762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1" u="none" strike="noStrike" kern="1200" cap="none" spc="0" normalizeH="0" baseline="0" dirty="0">
                <a:ln>
                  <a:noFill/>
                </a:ln>
                <a:solidFill>
                  <a:srgbClr val="00B0F0"/>
                </a:solidFill>
                <a:effectLst/>
                <a:uLnTx/>
                <a:uFillTx/>
                <a:latin typeface="Calibri"/>
                <a:ea typeface="+mn-ea"/>
                <a:cs typeface="+mn-cs"/>
              </a:rPr>
              <a:t>p</a:t>
            </a:r>
          </a:p>
        </p:txBody>
      </p:sp>
      <p:sp>
        <p:nvSpPr>
          <p:cNvPr id="8" name="ZoneTexte 4">
            <a:extLst>
              <a:ext uri="{FF2B5EF4-FFF2-40B4-BE49-F238E27FC236}">
                <a16:creationId xmlns:a16="http://schemas.microsoft.com/office/drawing/2014/main" id="{24CF581A-1E65-421B-8470-7ABD2CC1A3C6}"/>
              </a:ext>
            </a:extLst>
          </p:cNvPr>
          <p:cNvSpPr txBox="1"/>
          <p:nvPr/>
        </p:nvSpPr>
        <p:spPr>
          <a:xfrm>
            <a:off x="2503570" y="6171113"/>
            <a:ext cx="117508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u="none" strike="noStrike" kern="1200" cap="none" spc="0" normalizeH="0" baseline="0" dirty="0">
                <a:ln>
                  <a:noFill/>
                </a:ln>
                <a:solidFill>
                  <a:srgbClr val="00B0F0"/>
                </a:solidFill>
                <a:effectLst/>
                <a:uLnTx/>
                <a:uFillTx/>
                <a:latin typeface="Calibri"/>
                <a:ea typeface="+mn-ea"/>
                <a:cs typeface="+mn-cs"/>
              </a:rPr>
              <a:t>non-</a:t>
            </a:r>
            <a:r>
              <a:rPr kumimoji="0" lang="fr-FR" sz="3200" b="0" i="1" u="none" strike="noStrike" kern="1200" cap="none" spc="0" normalizeH="0" baseline="0" dirty="0">
                <a:ln>
                  <a:noFill/>
                </a:ln>
                <a:solidFill>
                  <a:srgbClr val="00B0F0"/>
                </a:solidFill>
                <a:effectLst/>
                <a:uLnTx/>
                <a:uFillTx/>
                <a:latin typeface="Calibri"/>
                <a:ea typeface="+mn-ea"/>
                <a:cs typeface="+mn-cs"/>
              </a:rPr>
              <a:t>q</a:t>
            </a:r>
          </a:p>
        </p:txBody>
      </p:sp>
      <p:sp>
        <p:nvSpPr>
          <p:cNvPr id="9" name="ZoneTexte 4">
            <a:extLst>
              <a:ext uri="{FF2B5EF4-FFF2-40B4-BE49-F238E27FC236}">
                <a16:creationId xmlns:a16="http://schemas.microsoft.com/office/drawing/2014/main" id="{3867751F-135B-075C-F9DA-45AB4B12EDE8}"/>
              </a:ext>
            </a:extLst>
          </p:cNvPr>
          <p:cNvSpPr txBox="1"/>
          <p:nvPr/>
        </p:nvSpPr>
        <p:spPr>
          <a:xfrm>
            <a:off x="3977440" y="6171114"/>
            <a:ext cx="7620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i="1" u="none" strike="noStrike" kern="1200" cap="none" spc="0" normalizeH="0" baseline="0" dirty="0">
                <a:ln>
                  <a:noFill/>
                </a:ln>
                <a:solidFill>
                  <a:srgbClr val="00B0F0"/>
                </a:solidFill>
                <a:effectLst/>
                <a:uLnTx/>
                <a:uFillTx/>
                <a:latin typeface="Calibri"/>
                <a:ea typeface="+mn-ea"/>
                <a:cs typeface="+mn-cs"/>
              </a:rPr>
              <a:t>q</a:t>
            </a:r>
          </a:p>
        </p:txBody>
      </p:sp>
      <p:sp>
        <p:nvSpPr>
          <p:cNvPr id="10" name="ZoneTexte 4">
            <a:extLst>
              <a:ext uri="{FF2B5EF4-FFF2-40B4-BE49-F238E27FC236}">
                <a16:creationId xmlns:a16="http://schemas.microsoft.com/office/drawing/2014/main" id="{64B10FDC-D31C-A479-948F-AE290959FE7B}"/>
              </a:ext>
            </a:extLst>
          </p:cNvPr>
          <p:cNvSpPr txBox="1"/>
          <p:nvPr/>
        </p:nvSpPr>
        <p:spPr>
          <a:xfrm>
            <a:off x="4920915" y="6171113"/>
            <a:ext cx="117508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200" b="0" u="none" strike="noStrike" kern="1200" cap="none" spc="0" normalizeH="0" baseline="0" dirty="0">
                <a:ln>
                  <a:noFill/>
                </a:ln>
                <a:solidFill>
                  <a:srgbClr val="00B0F0"/>
                </a:solidFill>
                <a:effectLst/>
                <a:uLnTx/>
                <a:uFillTx/>
                <a:latin typeface="Calibri"/>
                <a:ea typeface="+mn-ea"/>
                <a:cs typeface="+mn-cs"/>
              </a:rPr>
              <a:t>non-</a:t>
            </a:r>
            <a:r>
              <a:rPr kumimoji="0" lang="fr-FR" sz="3200" b="0" i="1" u="none" strike="noStrike" kern="1200" cap="none" spc="0" normalizeH="0" baseline="0" dirty="0">
                <a:ln>
                  <a:noFill/>
                </a:ln>
                <a:solidFill>
                  <a:srgbClr val="00B0F0"/>
                </a:solidFill>
                <a:effectLst/>
                <a:uLnTx/>
                <a:uFillTx/>
                <a:latin typeface="Calibri"/>
                <a:ea typeface="+mn-ea"/>
                <a:cs typeface="+mn-cs"/>
              </a:rPr>
              <a:t>p</a:t>
            </a:r>
          </a:p>
        </p:txBody>
      </p:sp>
    </p:spTree>
    <p:extLst>
      <p:ext uri="{BB962C8B-B14F-4D97-AF65-F5344CB8AC3E}">
        <p14:creationId xmlns:p14="http://schemas.microsoft.com/office/powerpoint/2010/main" val="328432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6857-1203-97E6-B50B-4AF3F7ACD904}"/>
              </a:ext>
            </a:extLst>
          </p:cNvPr>
          <p:cNvSpPr>
            <a:spLocks noGrp="1"/>
          </p:cNvSpPr>
          <p:nvPr>
            <p:ph type="title"/>
          </p:nvPr>
        </p:nvSpPr>
        <p:spPr/>
        <p:txBody>
          <a:bodyPr/>
          <a:lstStyle/>
          <a:p>
            <a:r>
              <a:rPr lang="fr-FR" dirty="0"/>
              <a:t>La tâche de sélection de </a:t>
            </a:r>
            <a:r>
              <a:rPr lang="fr-FR" dirty="0" err="1"/>
              <a:t>Wason</a:t>
            </a:r>
            <a:endParaRPr lang="fr-FR" dirty="0"/>
          </a:p>
        </p:txBody>
      </p:sp>
      <p:sp>
        <p:nvSpPr>
          <p:cNvPr id="3" name="Content Placeholder 2">
            <a:extLst>
              <a:ext uri="{FF2B5EF4-FFF2-40B4-BE49-F238E27FC236}">
                <a16:creationId xmlns:a16="http://schemas.microsoft.com/office/drawing/2014/main" id="{BBE30447-0DD6-62A6-EF72-EE13E80F8817}"/>
              </a:ext>
            </a:extLst>
          </p:cNvPr>
          <p:cNvSpPr>
            <a:spLocks noGrp="1"/>
          </p:cNvSpPr>
          <p:nvPr>
            <p:ph idx="1"/>
          </p:nvPr>
        </p:nvSpPr>
        <p:spPr/>
        <p:txBody>
          <a:bodyPr>
            <a:noAutofit/>
          </a:bodyPr>
          <a:lstStyle/>
          <a:p>
            <a:pPr eaLnBrk="1" hangingPunct="1"/>
            <a:r>
              <a:rPr lang="fr-FR" altLang="fr-FR" sz="2800" dirty="0">
                <a:solidFill>
                  <a:schemeClr val="tx1"/>
                </a:solidFill>
              </a:rPr>
              <a:t>Contexte de permission :</a:t>
            </a:r>
          </a:p>
          <a:p>
            <a:pPr lvl="1" eaLnBrk="1" hangingPunct="1">
              <a:buFont typeface="Wingdings" panose="05000000000000000000" pitchFamily="2" charset="2"/>
              <a:buChar char="Ø"/>
            </a:pPr>
            <a:r>
              <a:rPr lang="fr-FR" altLang="fr-FR" sz="2400" dirty="0">
                <a:solidFill>
                  <a:schemeClr val="tx1"/>
                </a:solidFill>
              </a:rPr>
              <a:t>« si le client boit de l’alcool, alors il a plus de 18 ans » </a:t>
            </a:r>
            <a:r>
              <a:rPr lang="fr-FR" altLang="fr-FR" sz="2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dirty="0">
                <a:solidFill>
                  <a:schemeClr val="tx1"/>
                </a:solidFill>
                <a:latin typeface="Times New Roman" panose="02020603050405020304" pitchFamily="18" charset="0"/>
                <a:cs typeface="Times New Roman" panose="02020603050405020304" pitchFamily="18" charset="0"/>
              </a:rPr>
              <a:t> </a:t>
            </a:r>
            <a:r>
              <a:rPr lang="fr-FR" altLang="fr-FR" sz="2400" dirty="0">
                <a:solidFill>
                  <a:schemeClr val="tx1"/>
                </a:solidFill>
                <a:cs typeface="Times New Roman" panose="02020603050405020304" pitchFamily="18" charset="0"/>
              </a:rPr>
              <a:t>m</a:t>
            </a:r>
            <a:r>
              <a:rPr lang="fr-FR" altLang="fr-FR" sz="2400" dirty="0">
                <a:solidFill>
                  <a:schemeClr val="tx1"/>
                </a:solidFill>
              </a:rPr>
              <a:t>eilleurs résultats</a:t>
            </a:r>
          </a:p>
          <a:p>
            <a:pPr eaLnBrk="1" hangingPunct="1"/>
            <a:endParaRPr lang="fr-FR" altLang="fr-FR" sz="2800" dirty="0">
              <a:solidFill>
                <a:schemeClr val="tx1"/>
              </a:solidFill>
            </a:endParaRPr>
          </a:p>
          <a:p>
            <a:pPr eaLnBrk="1" hangingPunct="1"/>
            <a:endParaRPr lang="fr-FR" altLang="fr-FR" sz="2800" dirty="0">
              <a:solidFill>
                <a:schemeClr val="tx1"/>
              </a:solidFill>
            </a:endParaRPr>
          </a:p>
          <a:p>
            <a:pPr eaLnBrk="1" hangingPunct="1">
              <a:buFont typeface="Wingdings" panose="05000000000000000000" pitchFamily="2" charset="2"/>
              <a:buNone/>
            </a:pPr>
            <a:endParaRPr lang="fr-FR" altLang="fr-FR" sz="2800" dirty="0">
              <a:solidFill>
                <a:schemeClr val="tx1"/>
              </a:solidFill>
            </a:endParaRPr>
          </a:p>
          <a:p>
            <a:pPr eaLnBrk="1" hangingPunct="1">
              <a:buFont typeface="Wingdings" panose="05000000000000000000" pitchFamily="2" charset="2"/>
              <a:buNone/>
            </a:pPr>
            <a:endParaRPr lang="fr-FR" altLang="fr-FR" sz="2800" dirty="0">
              <a:solidFill>
                <a:schemeClr val="tx1"/>
              </a:solidFill>
            </a:endParaRPr>
          </a:p>
          <a:p>
            <a:pPr eaLnBrk="1" hangingPunct="1"/>
            <a:r>
              <a:rPr lang="fr-FR" altLang="fr-FR" sz="2800" dirty="0">
                <a:solidFill>
                  <a:schemeClr val="tx1"/>
                </a:solidFill>
              </a:rPr>
              <a:t>Cheng et </a:t>
            </a:r>
            <a:r>
              <a:rPr lang="fr-FR" altLang="fr-FR" sz="2800" dirty="0" err="1">
                <a:solidFill>
                  <a:schemeClr val="tx1"/>
                </a:solidFill>
              </a:rPr>
              <a:t>Holyoak</a:t>
            </a:r>
            <a:r>
              <a:rPr lang="fr-FR" altLang="fr-FR" sz="2800" dirty="0">
                <a:solidFill>
                  <a:schemeClr val="tx1"/>
                </a:solidFill>
              </a:rPr>
              <a:t> (1985) : cette différence dans la difficulté des deux situations </a:t>
            </a:r>
            <a:r>
              <a:rPr lang="fr-FR" altLang="fr-FR" sz="2800" dirty="0">
                <a:solidFill>
                  <a:schemeClr val="tx1"/>
                </a:solidFill>
                <a:sym typeface="Wingdings" panose="05000000000000000000" pitchFamily="2" charset="2"/>
              </a:rPr>
              <a:t> </a:t>
            </a:r>
            <a:r>
              <a:rPr lang="fr-FR" altLang="fr-FR" sz="2800" dirty="0">
                <a:solidFill>
                  <a:schemeClr val="tx1"/>
                </a:solidFill>
              </a:rPr>
              <a:t>l’existence de </a:t>
            </a:r>
            <a:r>
              <a:rPr lang="fr-FR" altLang="fr-FR" sz="2800" b="1" dirty="0">
                <a:solidFill>
                  <a:schemeClr val="tx1"/>
                </a:solidFill>
              </a:rPr>
              <a:t>schémas pragmatiques</a:t>
            </a:r>
            <a:r>
              <a:rPr lang="fr-FR" altLang="fr-FR" sz="2800" dirty="0">
                <a:solidFill>
                  <a:schemeClr val="tx1"/>
                </a:solidFill>
              </a:rPr>
              <a:t> de raisonnement qui permettent de se comporter efficacement dans les situations sociales</a:t>
            </a:r>
          </a:p>
        </p:txBody>
      </p:sp>
      <p:sp>
        <p:nvSpPr>
          <p:cNvPr id="11" name="Rectangle 10">
            <a:extLst>
              <a:ext uri="{FF2B5EF4-FFF2-40B4-BE49-F238E27FC236}">
                <a16:creationId xmlns:a16="http://schemas.microsoft.com/office/drawing/2014/main" id="{87A61CC2-A35A-E613-1D73-9CFDD5C0E690}"/>
              </a:ext>
            </a:extLst>
          </p:cNvPr>
          <p:cNvSpPr/>
          <p:nvPr/>
        </p:nvSpPr>
        <p:spPr>
          <a:xfrm>
            <a:off x="2774988" y="2648218"/>
            <a:ext cx="1296988" cy="187325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FR" sz="2000">
                <a:solidFill>
                  <a:schemeClr val="tx1"/>
                </a:solidFill>
              </a:rPr>
              <a:t>alcool</a:t>
            </a:r>
          </a:p>
          <a:p>
            <a:pPr algn="ctr">
              <a:defRPr/>
            </a:pPr>
            <a:r>
              <a:rPr lang="fr-FR" sz="2000">
                <a:solidFill>
                  <a:schemeClr val="tx1"/>
                </a:solidFill>
              </a:rPr>
              <a:t>(p)</a:t>
            </a:r>
          </a:p>
        </p:txBody>
      </p:sp>
      <p:sp>
        <p:nvSpPr>
          <p:cNvPr id="12" name="Rectangle 11">
            <a:extLst>
              <a:ext uri="{FF2B5EF4-FFF2-40B4-BE49-F238E27FC236}">
                <a16:creationId xmlns:a16="http://schemas.microsoft.com/office/drawing/2014/main" id="{9CDAE5BD-7CDF-F577-0D9B-25C69FE0BD7A}"/>
              </a:ext>
            </a:extLst>
          </p:cNvPr>
          <p:cNvSpPr/>
          <p:nvPr/>
        </p:nvSpPr>
        <p:spPr>
          <a:xfrm>
            <a:off x="4216438" y="2648218"/>
            <a:ext cx="1296988" cy="187325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FR" sz="2000" dirty="0">
                <a:solidFill>
                  <a:schemeClr val="tx1"/>
                </a:solidFill>
              </a:rPr>
              <a:t>limonade</a:t>
            </a:r>
          </a:p>
          <a:p>
            <a:pPr algn="ctr">
              <a:defRPr/>
            </a:pPr>
            <a:r>
              <a:rPr lang="fr-FR" sz="2000" dirty="0">
                <a:solidFill>
                  <a:schemeClr val="tx1"/>
                </a:solidFill>
              </a:rPr>
              <a:t>(non-p)</a:t>
            </a:r>
          </a:p>
        </p:txBody>
      </p:sp>
      <p:sp>
        <p:nvSpPr>
          <p:cNvPr id="13" name="Rectangle 12">
            <a:extLst>
              <a:ext uri="{FF2B5EF4-FFF2-40B4-BE49-F238E27FC236}">
                <a16:creationId xmlns:a16="http://schemas.microsoft.com/office/drawing/2014/main" id="{A6E488F4-CC31-95AD-7849-CE40A1C75BC0}"/>
              </a:ext>
            </a:extLst>
          </p:cNvPr>
          <p:cNvSpPr/>
          <p:nvPr/>
        </p:nvSpPr>
        <p:spPr>
          <a:xfrm>
            <a:off x="5654713" y="2648218"/>
            <a:ext cx="1296988" cy="1873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FR" sz="2000"/>
              <a:t>20 ans</a:t>
            </a:r>
          </a:p>
          <a:p>
            <a:pPr algn="ctr">
              <a:defRPr/>
            </a:pPr>
            <a:r>
              <a:rPr lang="fr-FR" sz="2000"/>
              <a:t>(q)</a:t>
            </a:r>
          </a:p>
        </p:txBody>
      </p:sp>
      <p:sp>
        <p:nvSpPr>
          <p:cNvPr id="14" name="Rectangle 13">
            <a:extLst>
              <a:ext uri="{FF2B5EF4-FFF2-40B4-BE49-F238E27FC236}">
                <a16:creationId xmlns:a16="http://schemas.microsoft.com/office/drawing/2014/main" id="{232B755A-F624-93BD-8176-812EFB9CDA24}"/>
              </a:ext>
            </a:extLst>
          </p:cNvPr>
          <p:cNvSpPr/>
          <p:nvPr/>
        </p:nvSpPr>
        <p:spPr>
          <a:xfrm>
            <a:off x="7092988" y="2648218"/>
            <a:ext cx="1295400" cy="18732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fr-FR" sz="2000"/>
              <a:t>16 ans</a:t>
            </a:r>
          </a:p>
          <a:p>
            <a:pPr algn="ctr">
              <a:defRPr/>
            </a:pPr>
            <a:r>
              <a:rPr lang="fr-FR" sz="2000"/>
              <a:t>(non-q)</a:t>
            </a:r>
          </a:p>
        </p:txBody>
      </p:sp>
    </p:spTree>
    <p:extLst>
      <p:ext uri="{BB962C8B-B14F-4D97-AF65-F5344CB8AC3E}">
        <p14:creationId xmlns:p14="http://schemas.microsoft.com/office/powerpoint/2010/main" val="445076765"/>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3887</TotalTime>
  <Words>8600</Words>
  <Application>Microsoft Office PowerPoint</Application>
  <PresentationFormat>Widescreen</PresentationFormat>
  <Paragraphs>408</Paragraphs>
  <Slides>41</Slides>
  <Notes>40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Aptos</vt:lpstr>
      <vt:lpstr>Aptos Display</vt:lpstr>
      <vt:lpstr>Arial</vt:lpstr>
      <vt:lpstr>Calibri</vt:lpstr>
      <vt:lpstr>Calibri Light</vt:lpstr>
      <vt:lpstr>Segoe UI Web (West European)</vt:lpstr>
      <vt:lpstr>Times New Roman</vt:lpstr>
      <vt:lpstr>Wingdings</vt:lpstr>
      <vt:lpstr>Thème Office</vt:lpstr>
      <vt:lpstr>Office Theme</vt:lpstr>
      <vt:lpstr>1_Custom Design</vt:lpstr>
      <vt:lpstr>Raisonnement et Résolution de problèmes</vt:lpstr>
      <vt:lpstr>Un patient menteur ?</vt:lpstr>
      <vt:lpstr>Que s’est-il passé ici ?</vt:lpstr>
      <vt:lpstr>Raisonnement</vt:lpstr>
      <vt:lpstr>PowerPoint Presentation</vt:lpstr>
      <vt:lpstr>S’il pleut Pierre sort avec son parapluie</vt:lpstr>
      <vt:lpstr>Syllogisme</vt:lpstr>
      <vt:lpstr>La tâche de sélection de Wason</vt:lpstr>
      <vt:lpstr>La tâche de sélection de Wason</vt:lpstr>
      <vt:lpstr>PowerPoint Presentation</vt:lpstr>
      <vt:lpstr>PowerPoint Presentation</vt:lpstr>
      <vt:lpstr>Problème de Monty Hall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Bref…</vt:lpstr>
      <vt:lpstr>Kahan et al. (2017)</vt:lpstr>
      <vt:lpstr>PowerPoint Presentation</vt:lpstr>
      <vt:lpstr>Kahan et al. (2017)</vt:lpstr>
      <vt:lpstr>PowerPoint Presentation</vt:lpstr>
      <vt:lpstr>Biais de confirmation</vt:lpstr>
      <vt:lpstr>PowerPoint Presentation</vt:lpstr>
      <vt:lpstr>Un jeu…</vt:lpstr>
      <vt:lpstr>On réessaie…</vt:lpstr>
      <vt:lpstr>Difficultés</vt:lpstr>
      <vt:lpstr>Résolution de problème</vt:lpstr>
      <vt:lpstr>PowerPoint Presentation</vt:lpstr>
      <vt:lpstr>PowerPoint Presentation</vt:lpstr>
      <vt:lpstr>PowerPoint Presentation</vt:lpstr>
      <vt:lpstr>PowerPoint Presentation</vt:lpstr>
      <vt:lpstr>Stratégie par essai-erreur</vt:lpstr>
      <vt:lpstr>Stratégie par essai-erreur</vt:lpstr>
      <vt:lpstr>Test de réflexion cognitive</vt:lpstr>
      <vt:lpstr>Stratégie par essai-erreur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du cours</dc:title>
  <dc:creator>James Schmidt</dc:creator>
  <cp:lastModifiedBy>James Schmidt</cp:lastModifiedBy>
  <cp:revision>106</cp:revision>
  <dcterms:created xsi:type="dcterms:W3CDTF">2022-09-05T08:06:22Z</dcterms:created>
  <dcterms:modified xsi:type="dcterms:W3CDTF">2025-04-11T14:02:15Z</dcterms:modified>
</cp:coreProperties>
</file>